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69" r:id="rId2"/>
  </p:sldMasterIdLst>
  <p:notesMasterIdLst>
    <p:notesMasterId r:id="rId36"/>
  </p:notesMasterIdLst>
  <p:sldIdLst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036CC-52EB-48D0-836C-9DF38807666E}" type="datetimeFigureOut">
              <a:rPr lang="zh-TW" altLang="en-US" smtClean="0"/>
              <a:t>2018/3/16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43DA20-7953-4C48-92D9-AACF64471E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8125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540722-5805-423D-8204-DB7E132F0798}" type="slidenum">
              <a:rPr lang="en-US" altLang="zh-TW" smtClean="0"/>
              <a:pPr/>
              <a:t>14</a:t>
            </a:fld>
            <a:endParaRPr lang="en-US" altLang="zh-TW" smtClean="0"/>
          </a:p>
        </p:txBody>
      </p:sp>
      <p:sp>
        <p:nvSpPr>
          <p:cNvPr id="615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5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r>
              <a:rPr lang="zh-TW" altLang="en-US" sz="1000" b="1" smtClean="0"/>
              <a:t>職內訓練之知識獲取</a:t>
            </a:r>
          </a:p>
          <a:p>
            <a:pPr lvl="1" eaLnBrk="1" hangingPunct="1"/>
            <a:r>
              <a:rPr lang="zh-TW" altLang="en-US" sz="1000" smtClean="0"/>
              <a:t>摩托羅拉利用</a:t>
            </a:r>
            <a:r>
              <a:rPr lang="en-US" altLang="zh-TW" sz="1000" smtClean="0"/>
              <a:t>OJT</a:t>
            </a:r>
            <a:r>
              <a:rPr lang="zh-TW" altLang="en-US" sz="1000" smtClean="0"/>
              <a:t>的職內訓練，在現場直接指導，實質上即為「做中學」</a:t>
            </a:r>
            <a:r>
              <a:rPr lang="en-US" altLang="zh-TW" sz="1000" smtClean="0"/>
              <a:t>(learning by doing)</a:t>
            </a:r>
            <a:r>
              <a:rPr lang="zh-TW" altLang="en-US" sz="1000" smtClean="0"/>
              <a:t>及「熟能生巧」</a:t>
            </a:r>
            <a:r>
              <a:rPr lang="en-US" altLang="zh-TW" sz="1000" smtClean="0"/>
              <a:t>(practice make perfect)</a:t>
            </a:r>
            <a:r>
              <a:rPr lang="zh-TW" altLang="en-US" sz="1000" smtClean="0"/>
              <a:t>，並在工作崗位上習得實務性能力；亦即透過行動學習</a:t>
            </a:r>
            <a:r>
              <a:rPr lang="en-US" altLang="zh-TW" sz="1000" smtClean="0"/>
              <a:t>(action learning)</a:t>
            </a:r>
            <a:r>
              <a:rPr lang="zh-TW" altLang="en-US" sz="1000" smtClean="0"/>
              <a:t>來直接參與實務，再藉由學習獲得專業技巧，表現於實際工作中。</a:t>
            </a:r>
          </a:p>
          <a:p>
            <a:pPr lvl="1" eaLnBrk="1" hangingPunct="1"/>
            <a:endParaRPr lang="zh-TW" altLang="en-US" sz="1000" smtClean="0"/>
          </a:p>
          <a:p>
            <a:pPr lvl="1" eaLnBrk="1" hangingPunct="1"/>
            <a:r>
              <a:rPr lang="zh-TW" altLang="en-US" sz="1000" smtClean="0"/>
              <a:t>職內訓練是為改善員工目前的工作效能與效率，由職內訓練獲取知識後，以人員交流為主、程序交流和團隊交流為輔的知識整合機制，將所吸收的知識內化、整合、蓄積並擴散到組織內的各單位。由職內訓練與良好知識整合活動之連結，可兼顧到目前工作效能與效率的提昇，也同時培養組織的知識，以延續組織命脈</a:t>
            </a:r>
          </a:p>
          <a:p>
            <a:pPr lvl="1" eaLnBrk="1" hangingPunct="1"/>
            <a:endParaRPr lang="zh-TW" altLang="en-US" sz="1000" smtClean="0"/>
          </a:p>
          <a:p>
            <a:pPr eaLnBrk="1" hangingPunct="1"/>
            <a:r>
              <a:rPr lang="zh-TW" altLang="en-US" sz="1000" b="1" smtClean="0"/>
              <a:t>職外訓練之知識獲取</a:t>
            </a:r>
          </a:p>
          <a:p>
            <a:pPr lvl="1" eaLnBrk="1" hangingPunct="1"/>
            <a:r>
              <a:rPr lang="zh-TW" altLang="en-US" sz="1000" smtClean="0"/>
              <a:t>摩托羅拉由教育訓練獲取知識和技術的第二種方式係透過「職外訓練」。職外訓練主要由訓練中心主導，將成員調離工作崗位，於特定時間、特定場所，集中學習研討共同的特定主題。包括演講、模擬練習、研討會、專案訓練</a:t>
            </a:r>
            <a:r>
              <a:rPr lang="en-US" altLang="zh-TW" sz="1000" smtClean="0">
                <a:latin typeface="Arial" charset="0"/>
              </a:rPr>
              <a:t>…</a:t>
            </a:r>
            <a:r>
              <a:rPr lang="en-US" altLang="zh-TW" sz="1000" smtClean="0"/>
              <a:t> </a:t>
            </a:r>
            <a:r>
              <a:rPr lang="zh-TW" altLang="en-US" sz="1000" smtClean="0"/>
              <a:t>等。所有大型專案皆以任務為導向，與職外訓練息息相關，培訓內容皆屬於某種能力的開發，公司就會安排一系列的職外訓練課程</a:t>
            </a:r>
          </a:p>
          <a:p>
            <a:pPr lvl="1" eaLnBrk="1" hangingPunct="1"/>
            <a:endParaRPr lang="zh-TW" altLang="en-US" sz="1000" smtClean="0"/>
          </a:p>
          <a:p>
            <a:pPr lvl="1" eaLnBrk="1" hangingPunct="1"/>
            <a:r>
              <a:rPr lang="zh-TW" altLang="en-US" sz="1000" smtClean="0"/>
              <a:t>職外訓練是為強調特定知識與技術之輸入，與中、長程的工作目標相關。由職外訓練獲取知識後，受訓人員將所吸收的知識傳遞給所屬的專案團隊，再由內部的溝通與分享機制，擴散到組織內部各單位，知識就變成組織資產。在專案團隊互補知識的分享與互動下，可以激發出更多的創意，為創新奠定了良好基礎。經由職外訓練與知識之整合活動，不僅可釋放組織成員及團隊的知識，更可以改善經營效益，形成競爭優勢，達成組織中、長程高效率</a:t>
            </a:r>
            <a:r>
              <a:rPr lang="en-US" altLang="zh-TW" sz="1000" smtClean="0"/>
              <a:t>(efficiency)</a:t>
            </a:r>
            <a:r>
              <a:rPr lang="zh-TW" altLang="en-US" sz="1000" smtClean="0"/>
              <a:t>的目標。</a:t>
            </a:r>
          </a:p>
          <a:p>
            <a:pPr eaLnBrk="1" hangingPunct="1"/>
            <a:endParaRPr lang="en-US" altLang="zh-TW" sz="1000" smtClean="0"/>
          </a:p>
        </p:txBody>
      </p:sp>
    </p:spTree>
    <p:extLst>
      <p:ext uri="{BB962C8B-B14F-4D97-AF65-F5344CB8AC3E}">
        <p14:creationId xmlns:p14="http://schemas.microsoft.com/office/powerpoint/2010/main" val="783282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A2DBA6-DA2D-4A12-9D8B-1EF14CABFEBE}" type="slidenum">
              <a:rPr lang="en-US" altLang="zh-TW" smtClean="0"/>
              <a:pPr/>
              <a:t>15</a:t>
            </a:fld>
            <a:endParaRPr lang="en-US" altLang="zh-TW" smtClean="0"/>
          </a:p>
        </p:txBody>
      </p:sp>
      <p:sp>
        <p:nvSpPr>
          <p:cNvPr id="616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6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r>
              <a:rPr lang="zh-TW" altLang="en-US" smtClean="0"/>
              <a:t>「自我發展訓練」的知識獲取，除了來自組織內的企業大學</a:t>
            </a:r>
            <a:r>
              <a:rPr lang="en-US" altLang="zh-TW" smtClean="0"/>
              <a:t>(Motorola</a:t>
            </a:r>
          </a:p>
          <a:p>
            <a:pPr eaLnBrk="1" hangingPunct="1"/>
            <a:r>
              <a:rPr lang="en-US" altLang="zh-TW" smtClean="0"/>
              <a:t>University)</a:t>
            </a:r>
            <a:r>
              <a:rPr lang="zh-TW" altLang="en-US" smtClean="0"/>
              <a:t>、</a:t>
            </a:r>
            <a:r>
              <a:rPr lang="en-US" altLang="zh-TW" smtClean="0"/>
              <a:t>Train Web </a:t>
            </a:r>
            <a:r>
              <a:rPr lang="zh-TW" altLang="en-US" smtClean="0"/>
              <a:t>的</a:t>
            </a:r>
            <a:r>
              <a:rPr lang="en-US" altLang="zh-TW" smtClean="0"/>
              <a:t>e-learning</a:t>
            </a:r>
            <a:r>
              <a:rPr lang="zh-TW" altLang="en-US" smtClean="0"/>
              <a:t>、讀書會、自行研讀書籍外，還涵蓋</a:t>
            </a:r>
          </a:p>
          <a:p>
            <a:pPr eaLnBrk="1" hangingPunct="1"/>
            <a:r>
              <a:rPr lang="zh-TW" altLang="en-US" smtClean="0"/>
              <a:t>組織外的企管和顧問公司、國內、外的線上學習及開發個人潛能和提昇個</a:t>
            </a:r>
          </a:p>
          <a:p>
            <a:pPr eaLnBrk="1" hangingPunct="1"/>
            <a:r>
              <a:rPr lang="zh-TW" altLang="en-US" smtClean="0"/>
              <a:t>人競爭能力的一切活動。</a:t>
            </a:r>
          </a:p>
          <a:p>
            <a:pPr eaLnBrk="1" hangingPunct="1"/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2033374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919A3C-5981-4DFE-8481-B79CDD64774F}" type="slidenum">
              <a:rPr lang="en-US" altLang="zh-TW" smtClean="0"/>
              <a:pPr/>
              <a:t>16</a:t>
            </a:fld>
            <a:endParaRPr lang="en-US" altLang="zh-TW" smtClean="0"/>
          </a:p>
        </p:txBody>
      </p:sp>
      <p:sp>
        <p:nvSpPr>
          <p:cNvPr id="617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7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r>
              <a:rPr kumimoji="0" lang="en-US" altLang="zh-TW" smtClean="0"/>
              <a:t>(1)</a:t>
            </a:r>
            <a:r>
              <a:rPr kumimoji="0" lang="zh-TW" altLang="en-US" smtClean="0"/>
              <a:t>派遣人員在送訓的過程中，不同領域的受訓人員，依該領域的觀點及見解，回饋不同意見給講授者，講授者在學員的回饋、互動及腦力激盪下，可以教學相長同時產生新的知識。</a:t>
            </a:r>
          </a:p>
          <a:p>
            <a:pPr eaLnBrk="1" hangingPunct="1"/>
            <a:endParaRPr kumimoji="0" lang="zh-TW" altLang="en-US" smtClean="0"/>
          </a:p>
          <a:p>
            <a:pPr eaLnBrk="1" hangingPunct="1"/>
            <a:r>
              <a:rPr kumimoji="0" lang="en-US" altLang="zh-TW" smtClean="0"/>
              <a:t>(2) </a:t>
            </a:r>
            <a:r>
              <a:rPr kumimoji="0" lang="zh-TW" altLang="en-US" smtClean="0"/>
              <a:t>送訓人員在職內訓練、職外訓練與自我發展訓練中，習得新知識與技術，同時在觀察、模仿及練習的過程中，將內隱知識轉換至內隱知識，此即是知識轉換的「共同化」。</a:t>
            </a:r>
          </a:p>
          <a:p>
            <a:pPr eaLnBrk="1" hangingPunct="1"/>
            <a:endParaRPr lang="zh-TW" altLang="en-US" smtClean="0"/>
          </a:p>
          <a:p>
            <a:pPr eaLnBrk="1" hangingPunct="1"/>
            <a:r>
              <a:rPr kumimoji="0" lang="en-US" altLang="zh-TW" smtClean="0"/>
              <a:t>(3)</a:t>
            </a:r>
            <a:r>
              <a:rPr kumimoji="0" lang="zh-TW" altLang="en-US" smtClean="0"/>
              <a:t>種籽教師與相同部門、專案團隊的整合過程中，將內隱知識表達出來，並將個體知識團體化，加速內隱知識外顯化，此即為知識轉換的「外化」。</a:t>
            </a:r>
          </a:p>
          <a:p>
            <a:pPr eaLnBrk="1" hangingPunct="1"/>
            <a:endParaRPr kumimoji="0" lang="zh-TW" altLang="en-US" smtClean="0"/>
          </a:p>
          <a:p>
            <a:pPr eaLnBrk="1" hangingPunct="1"/>
            <a:r>
              <a:rPr kumimoji="0" lang="en-US" altLang="zh-TW" smtClean="0"/>
              <a:t>(4)</a:t>
            </a:r>
            <a:r>
              <a:rPr kumimoji="0" lang="zh-TW" altLang="en-US" smtClean="0"/>
              <a:t>部門成員、專案團隊成員與文件中心的整合過程中，將外顯知識與外顯知識進行分類、整合與溝通，此即是知識轉換的「連結化」。</a:t>
            </a:r>
          </a:p>
          <a:p>
            <a:pPr eaLnBrk="1" hangingPunct="1"/>
            <a:endParaRPr kumimoji="0" lang="zh-TW" altLang="en-US" smtClean="0"/>
          </a:p>
          <a:p>
            <a:pPr eaLnBrk="1" hangingPunct="1"/>
            <a:r>
              <a:rPr kumimoji="0" lang="en-US" altLang="zh-TW" smtClean="0"/>
              <a:t>(5)</a:t>
            </a:r>
            <a:r>
              <a:rPr kumimoji="0" lang="zh-TW" altLang="en-US" smtClean="0"/>
              <a:t>其他單位人員從文件中心索閱文件、檔案，將外顯知識內化為內隱知識，此即是知識轉換的「內化」。</a:t>
            </a:r>
          </a:p>
        </p:txBody>
      </p:sp>
    </p:spTree>
    <p:extLst>
      <p:ext uri="{BB962C8B-B14F-4D97-AF65-F5344CB8AC3E}">
        <p14:creationId xmlns:p14="http://schemas.microsoft.com/office/powerpoint/2010/main" val="2682733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59EE1F-BF87-414B-91F5-B5BAA1502272}" type="slidenum">
              <a:rPr lang="en-US" altLang="zh-TW" smtClean="0"/>
              <a:pPr/>
              <a:t>23</a:t>
            </a:fld>
            <a:endParaRPr lang="en-US" altLang="zh-TW" smtClean="0"/>
          </a:p>
        </p:txBody>
      </p:sp>
      <p:sp>
        <p:nvSpPr>
          <p:cNvPr id="618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618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63820" tIns="31910" rIns="63820" bIns="31910"/>
          <a:lstStyle/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338170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6250" y="0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76250" y="1268413"/>
            <a:ext cx="4038600" cy="4495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67250" y="1268413"/>
            <a:ext cx="4038600" cy="4495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C79135E-A301-4033-95AC-01119BF88BBF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/>
              <a:t>2018/3/16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844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/>
              <a:t>2018/3/16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8543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/>
              <a:t>2018/3/16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997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/>
              <a:t>2018/3/16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9781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/>
              <a:t>2018/3/16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3936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剪去並圓角化單一角落矩形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直角三角形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/>
              <a:t>2018/3/16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" name="手繪多邊形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手繪多邊形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4593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/>
              <a:t>2018/3/16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1395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/>
              <a:t>2018/3/16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8226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DBF756-DC44-40D0-A190-D17B9CC2920E}" type="slidenum">
              <a:rPr lang="en-US" altLang="zh-TW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845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C2F1D-1F1A-455E-9C7D-7872E633EAF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68313" y="1268413"/>
            <a:ext cx="4038600" cy="4495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59313" y="1268413"/>
            <a:ext cx="4038600" cy="21717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59313" y="3592513"/>
            <a:ext cx="4038600" cy="21717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97E1C-7521-4767-AB9A-11ECF59071E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6FF6F-D83F-40CC-9A79-776AAA8CC23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68313" y="1268413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59313" y="1268413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ED615-4228-418D-A48C-CF0B46B7564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68313" y="0"/>
            <a:ext cx="8229600" cy="576421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DFDF2-3E81-46A4-9A2F-34590DD6BD4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srgbClr val="DBF5F9">
                    <a:shade val="90000"/>
                  </a:srgbClr>
                </a:solidFill>
              </a:rPr>
              <a:pPr/>
              <a:t>2018/3/16</a:t>
            </a:fld>
            <a:endParaRPr lang="zh-TW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9221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80000" cy="900000"/>
          </a:xfrm>
        </p:spPr>
        <p:txBody>
          <a:bodyPr anchor="ctr">
            <a:normAutofit/>
          </a:bodyPr>
          <a:lstStyle>
            <a:lvl1pPr>
              <a:defRPr sz="40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51784"/>
          </a:xfrm>
        </p:spPr>
        <p:txBody>
          <a:bodyPr/>
          <a:lstStyle>
            <a:lvl1pPr>
              <a:defRPr sz="3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 sz="2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sz="2000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 eaLnBrk="1" latinLnBrk="0" hangingPunct="1"/>
            <a:r>
              <a:rPr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lang="zh-TW" altLang="en-US" dirty="0" smtClean="0"/>
              <a:t>第二層</a:t>
            </a:r>
          </a:p>
          <a:p>
            <a:pPr lvl="2" eaLnBrk="1" latinLnBrk="0" hangingPunct="1"/>
            <a:r>
              <a:rPr lang="zh-TW" altLang="en-US" dirty="0" smtClean="0"/>
              <a:t>第三層</a:t>
            </a:r>
          </a:p>
          <a:p>
            <a:pPr lvl="3" eaLnBrk="1" latinLnBrk="0" hangingPunct="1"/>
            <a:r>
              <a:rPr lang="zh-TW" altLang="en-US" dirty="0" smtClean="0"/>
              <a:t>第四層</a:t>
            </a:r>
          </a:p>
          <a:p>
            <a:pPr lvl="4" eaLnBrk="1" latinLnBrk="0" hangingPunct="1"/>
            <a:r>
              <a:rPr lang="zh-TW" altLang="en-US" dirty="0" smtClean="0"/>
              <a:t>第五層</a:t>
            </a:r>
            <a:endParaRPr kumimoji="0"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/>
              <a:t>2018/3/16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354392" y="6492875"/>
            <a:ext cx="7620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3DA0BB7-265A-403C-9275-D587AB510EDC}" type="slidenum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469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srgbClr val="DBF5F9">
                    <a:shade val="90000"/>
                  </a:srgbClr>
                </a:solidFill>
              </a:rPr>
              <a:pPr/>
              <a:t>2018/3/16</a:t>
            </a:fld>
            <a:endParaRPr lang="zh-TW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2056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hyperlink" Target="mailto:lgg@cs.ntust.edu.tw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46329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0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46330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146330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463305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3306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3307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3308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3309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146331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463312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3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4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5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6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7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46331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7625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463319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250" y="1268413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46332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zh-TW"/>
          </a:p>
        </p:txBody>
      </p:sp>
      <p:sp>
        <p:nvSpPr>
          <p:cNvPr id="146332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zh-TW"/>
          </a:p>
        </p:txBody>
      </p:sp>
      <p:sp>
        <p:nvSpPr>
          <p:cNvPr id="146332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4CC7B7DB-30E4-4489-8E11-6656BE016FDF}" type="slidenum">
              <a:rPr lang="en-US" altLang="zh-TW"/>
              <a:pPr/>
              <a:t>‹#›</a:t>
            </a:fld>
            <a:endParaRPr lang="en-US" altLang="zh-TW"/>
          </a:p>
        </p:txBody>
      </p: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1241425" y="6399213"/>
            <a:ext cx="6408738" cy="493712"/>
            <a:chOff x="782" y="4031"/>
            <a:chExt cx="4037" cy="311"/>
          </a:xfrm>
        </p:grpSpPr>
        <p:pic>
          <p:nvPicPr>
            <p:cNvPr id="1463324" name="Picture 28" descr="namemark2"/>
            <p:cNvPicPr>
              <a:picLocks noChangeAspect="1" noChangeArrowheads="1"/>
            </p:cNvPicPr>
            <p:nvPr userDrawn="1"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82" y="4031"/>
              <a:ext cx="960" cy="199"/>
            </a:xfrm>
            <a:prstGeom prst="rect">
              <a:avLst/>
            </a:prstGeom>
            <a:noFill/>
          </p:spPr>
        </p:pic>
        <p:sp>
          <p:nvSpPr>
            <p:cNvPr id="1463325" name="Rectangle 29"/>
            <p:cNvSpPr>
              <a:spLocks noChangeArrowheads="1"/>
            </p:cNvSpPr>
            <p:nvPr userDrawn="1"/>
          </p:nvSpPr>
          <p:spPr bwMode="auto">
            <a:xfrm>
              <a:off x="1774" y="4059"/>
              <a:ext cx="304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TW" altLang="en-US" sz="1200">
                  <a:solidFill>
                    <a:srgbClr val="FFFF00"/>
                  </a:solidFill>
                  <a:ea typeface="標楷體" pitchFamily="65" charset="-120"/>
                </a:rPr>
                <a:t>李國光   </a:t>
              </a:r>
              <a:r>
                <a:rPr lang="zh-TW" altLang="en-US" sz="1200">
                  <a:solidFill>
                    <a:srgbClr val="FFFF00"/>
                  </a:solidFill>
                  <a:ea typeface="標楷體" pitchFamily="65" charset="-120"/>
                  <a:sym typeface="Symbol" pitchFamily="18" charset="2"/>
                </a:rPr>
                <a:t></a:t>
              </a:r>
              <a:r>
                <a:rPr lang="zh-TW" altLang="en-US" sz="1200">
                  <a:solidFill>
                    <a:srgbClr val="FFFF00"/>
                  </a:solidFill>
                  <a:ea typeface="標楷體" pitchFamily="65" charset="-120"/>
                </a:rPr>
                <a:t> 版權所有   </a:t>
              </a:r>
              <a:r>
                <a:rPr lang="en-US" altLang="zh-TW" sz="1200">
                  <a:solidFill>
                    <a:srgbClr val="FFFF00"/>
                  </a:solidFill>
                  <a:ea typeface="標楷體" pitchFamily="65" charset="-120"/>
                </a:rPr>
                <a:t>Tel: 02-2737-6782  Email: </a:t>
              </a:r>
              <a:r>
                <a:rPr lang="en-US" altLang="zh-TW" sz="1200">
                  <a:solidFill>
                    <a:srgbClr val="FFFF00"/>
                  </a:solidFill>
                  <a:ea typeface="標楷體" pitchFamily="65" charset="-120"/>
                  <a:hlinkClick r:id="rId9"/>
                </a:rPr>
                <a:t>lgg@cs.ntust.edu.tw</a:t>
              </a:r>
              <a:endParaRPr lang="en-US" altLang="zh-TW" sz="1200" b="1">
                <a:ea typeface="標楷體" pitchFamily="65" charset="-120"/>
              </a:endParaRPr>
            </a:p>
          </p:txBody>
        </p:sp>
        <p:sp>
          <p:nvSpPr>
            <p:cNvPr id="1463326" name="Text Box 30"/>
            <p:cNvSpPr txBox="1">
              <a:spLocks noChangeArrowheads="1"/>
            </p:cNvSpPr>
            <p:nvPr userDrawn="1"/>
          </p:nvSpPr>
          <p:spPr bwMode="auto">
            <a:xfrm>
              <a:off x="1859" y="4169"/>
              <a:ext cx="23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TW" altLang="en-US" sz="1200">
                  <a:solidFill>
                    <a:srgbClr val="FF3300"/>
                  </a:solidFill>
                  <a:latin typeface="標楷體" pitchFamily="65" charset="-120"/>
                  <a:ea typeface="標楷體" pitchFamily="65" charset="-120"/>
                </a:rPr>
                <a:t>知識與遠見的結合，才能夠避免無知與短視</a:t>
              </a:r>
              <a:r>
                <a:rPr lang="en-US" altLang="zh-TW" sz="1200">
                  <a:solidFill>
                    <a:srgbClr val="FF3300"/>
                  </a:solidFill>
                  <a:latin typeface="標楷體" pitchFamily="65" charset="-120"/>
                  <a:ea typeface="標楷體" pitchFamily="65" charset="-120"/>
                </a:rPr>
                <a:t>---</a:t>
              </a:r>
              <a:r>
                <a:rPr lang="zh-TW" altLang="en-US" sz="1200">
                  <a:solidFill>
                    <a:srgbClr val="FF3300"/>
                  </a:solidFill>
                  <a:latin typeface="標楷體" pitchFamily="65" charset="-120"/>
                  <a:ea typeface="標楷體" pitchFamily="65" charset="-120"/>
                </a:rPr>
                <a:t>高希均</a:t>
              </a:r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5" r:id="rId3"/>
    <p:sldLayoutId id="2147483666" r:id="rId4"/>
    <p:sldLayoutId id="2147483667" r:id="rId5"/>
    <p:sldLayoutId id="2147483668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80000" cy="900000"/>
          </a:xfrm>
          <a:prstGeom prst="rect">
            <a:avLst/>
          </a:prstGeom>
        </p:spPr>
        <p:txBody>
          <a:bodyPr vert="horz" lIns="0" rIns="0" bIns="0" anchor="ctr">
            <a:noAutofit/>
          </a:bodyPr>
          <a:lstStyle/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628800"/>
            <a:ext cx="8229600" cy="4695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dirty="0" smtClean="0"/>
              <a:t>第二層</a:t>
            </a:r>
          </a:p>
          <a:p>
            <a:pPr lvl="2" eaLnBrk="1" latinLnBrk="0" hangingPunct="1"/>
            <a:r>
              <a:rPr kumimoji="0" lang="zh-TW" altLang="en-US" dirty="0" smtClean="0"/>
              <a:t>第三層</a:t>
            </a:r>
          </a:p>
          <a:p>
            <a:pPr lvl="3" eaLnBrk="1" latinLnBrk="0" hangingPunct="1"/>
            <a:r>
              <a:rPr kumimoji="0" lang="zh-TW" altLang="en-US" dirty="0" smtClean="0"/>
              <a:t>第四層</a:t>
            </a:r>
          </a:p>
          <a:p>
            <a:pPr lvl="4" eaLnBrk="1" latinLnBrk="0" hangingPunct="1"/>
            <a:r>
              <a:rPr kumimoji="0" lang="zh-TW" altLang="en-US" dirty="0" smtClean="0"/>
              <a:t>第五層</a:t>
            </a:r>
            <a:endParaRPr kumimoji="0" lang="en-US" dirty="0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/>
              <a:t>2018/3/16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8382000" y="649961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3DA0BB7-265A-403C-9275-D587AB510EDC}" type="slidenum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手繪多邊形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手繪多邊形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0277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b="1" kern="1200">
          <a:ln>
            <a:noFill/>
          </a:ln>
          <a:solidFill>
            <a:schemeClr val="tx2"/>
          </a:solidFill>
          <a:effectLst/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32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5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97D4C0-09AB-4881-A008-4D41777D4B9F}" type="slidenum">
              <a:rPr lang="en-US" altLang="zh-TW"/>
              <a:pPr>
                <a:defRPr/>
              </a:pPr>
              <a:t>1</a:t>
            </a:fld>
            <a:endParaRPr lang="en-US" altLang="zh-TW"/>
          </a:p>
        </p:txBody>
      </p:sp>
      <p:sp>
        <p:nvSpPr>
          <p:cNvPr id="163843" name="Rectangle 8194"/>
          <p:cNvSpPr>
            <a:spLocks noChangeArrowheads="1"/>
          </p:cNvSpPr>
          <p:nvPr/>
        </p:nvSpPr>
        <p:spPr bwMode="auto">
          <a:xfrm>
            <a:off x="228600" y="0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TW" altLang="en-US" sz="4000" b="1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組織學習機制：個人 </a:t>
            </a:r>
            <a:r>
              <a:rPr lang="en-US" altLang="zh-TW" sz="4000" b="1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+ </a:t>
            </a:r>
            <a:r>
              <a:rPr lang="zh-TW" altLang="en-US" sz="4000" b="1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組內 </a:t>
            </a:r>
            <a:r>
              <a:rPr lang="en-US" altLang="zh-TW" sz="4000" b="1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+ </a:t>
            </a:r>
            <a:r>
              <a:rPr lang="zh-TW" altLang="en-US" sz="4000" b="1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組間</a:t>
            </a:r>
          </a:p>
        </p:txBody>
      </p:sp>
      <p:grpSp>
        <p:nvGrpSpPr>
          <p:cNvPr id="2" name="Group 8250"/>
          <p:cNvGrpSpPr>
            <a:grpSpLocks/>
          </p:cNvGrpSpPr>
          <p:nvPr/>
        </p:nvGrpSpPr>
        <p:grpSpPr bwMode="auto">
          <a:xfrm>
            <a:off x="593725" y="5091113"/>
            <a:ext cx="7407275" cy="457200"/>
            <a:chOff x="374" y="3207"/>
            <a:chExt cx="4666" cy="288"/>
          </a:xfrm>
        </p:grpSpPr>
        <p:sp>
          <p:nvSpPr>
            <p:cNvPr id="163882" name="Rectangle 8197"/>
            <p:cNvSpPr>
              <a:spLocks noChangeArrowheads="1"/>
            </p:cNvSpPr>
            <p:nvPr/>
          </p:nvSpPr>
          <p:spPr bwMode="auto">
            <a:xfrm>
              <a:off x="1584" y="3207"/>
              <a:ext cx="1056" cy="28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TW" altLang="en-US" sz="2000" b="1">
                  <a:solidFill>
                    <a:srgbClr val="66FF33"/>
                  </a:solidFill>
                  <a:latin typeface="Times New Roman" pitchFamily="18" charset="0"/>
                  <a:ea typeface="標楷體" pitchFamily="65" charset="-120"/>
                </a:rPr>
                <a:t>專業技能認證</a:t>
              </a:r>
            </a:p>
          </p:txBody>
        </p:sp>
        <p:sp>
          <p:nvSpPr>
            <p:cNvPr id="163883" name="Rectangle 8198"/>
            <p:cNvSpPr>
              <a:spLocks noChangeArrowheads="1"/>
            </p:cNvSpPr>
            <p:nvPr/>
          </p:nvSpPr>
          <p:spPr bwMode="auto">
            <a:xfrm>
              <a:off x="2784" y="3207"/>
              <a:ext cx="1056" cy="28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TW" altLang="en-US" sz="2000" b="1">
                  <a:latin typeface="Times New Roman" pitchFamily="18" charset="0"/>
                  <a:ea typeface="標楷體" pitchFamily="65" charset="-120"/>
                </a:rPr>
                <a:t>有效共識形成</a:t>
              </a:r>
            </a:p>
          </p:txBody>
        </p:sp>
        <p:sp>
          <p:nvSpPr>
            <p:cNvPr id="163884" name="Rectangle 8199"/>
            <p:cNvSpPr>
              <a:spLocks noChangeArrowheads="1"/>
            </p:cNvSpPr>
            <p:nvPr/>
          </p:nvSpPr>
          <p:spPr bwMode="auto">
            <a:xfrm>
              <a:off x="3984" y="3207"/>
              <a:ext cx="1056" cy="28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TW" altLang="en-US" sz="2000" b="1">
                  <a:solidFill>
                    <a:srgbClr val="FFFF66"/>
                  </a:solidFill>
                  <a:latin typeface="Times New Roman" pitchFamily="18" charset="0"/>
                  <a:ea typeface="標楷體" pitchFamily="65" charset="-120"/>
                </a:rPr>
                <a:t>創新知識建立</a:t>
              </a:r>
            </a:p>
          </p:txBody>
        </p:sp>
        <p:sp>
          <p:nvSpPr>
            <p:cNvPr id="163885" name="Text Box 8200"/>
            <p:cNvSpPr txBox="1">
              <a:spLocks noChangeArrowheads="1"/>
            </p:cNvSpPr>
            <p:nvPr/>
          </p:nvSpPr>
          <p:spPr bwMode="auto">
            <a:xfrm>
              <a:off x="374" y="3216"/>
              <a:ext cx="876" cy="25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 sz="2000" b="1">
                  <a:latin typeface="Times New Roman" pitchFamily="18" charset="0"/>
                  <a:ea typeface="標楷體" pitchFamily="65" charset="-120"/>
                </a:rPr>
                <a:t>7 </a:t>
              </a:r>
              <a:r>
                <a:rPr lang="zh-TW" altLang="en-US" sz="2000" b="1">
                  <a:latin typeface="Times New Roman" pitchFamily="18" charset="0"/>
                  <a:ea typeface="標楷體" pitchFamily="65" charset="-120"/>
                </a:rPr>
                <a:t>學習評量</a:t>
              </a:r>
            </a:p>
          </p:txBody>
        </p:sp>
      </p:grpSp>
      <p:grpSp>
        <p:nvGrpSpPr>
          <p:cNvPr id="3" name="Group 8249"/>
          <p:cNvGrpSpPr>
            <a:grpSpLocks/>
          </p:cNvGrpSpPr>
          <p:nvPr/>
        </p:nvGrpSpPr>
        <p:grpSpPr bwMode="auto">
          <a:xfrm>
            <a:off x="609600" y="4481513"/>
            <a:ext cx="7407275" cy="457200"/>
            <a:chOff x="384" y="2823"/>
            <a:chExt cx="4666" cy="288"/>
          </a:xfrm>
        </p:grpSpPr>
        <p:sp>
          <p:nvSpPr>
            <p:cNvPr id="163878" name="Rectangle 8203"/>
            <p:cNvSpPr>
              <a:spLocks noChangeArrowheads="1"/>
            </p:cNvSpPr>
            <p:nvPr/>
          </p:nvSpPr>
          <p:spPr bwMode="auto">
            <a:xfrm>
              <a:off x="1594" y="2823"/>
              <a:ext cx="1056" cy="28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TW" altLang="en-US" sz="2000" b="1">
                  <a:solidFill>
                    <a:srgbClr val="66FF33"/>
                  </a:solidFill>
                  <a:latin typeface="Times New Roman" pitchFamily="18" charset="0"/>
                  <a:ea typeface="標楷體" pitchFamily="65" charset="-120"/>
                </a:rPr>
                <a:t>熟能生巧</a:t>
              </a:r>
            </a:p>
          </p:txBody>
        </p:sp>
        <p:sp>
          <p:nvSpPr>
            <p:cNvPr id="163879" name="Rectangle 8204"/>
            <p:cNvSpPr>
              <a:spLocks noChangeArrowheads="1"/>
            </p:cNvSpPr>
            <p:nvPr/>
          </p:nvSpPr>
          <p:spPr bwMode="auto">
            <a:xfrm>
              <a:off x="2794" y="2823"/>
              <a:ext cx="1056" cy="28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TW" altLang="en-US" sz="2000" b="1">
                  <a:latin typeface="Times New Roman" pitchFamily="18" charset="0"/>
                  <a:ea typeface="標楷體" pitchFamily="65" charset="-120"/>
                </a:rPr>
                <a:t>集思廣義</a:t>
              </a:r>
            </a:p>
          </p:txBody>
        </p:sp>
        <p:sp>
          <p:nvSpPr>
            <p:cNvPr id="163880" name="Rectangle 8205"/>
            <p:cNvSpPr>
              <a:spLocks noChangeArrowheads="1"/>
            </p:cNvSpPr>
            <p:nvPr/>
          </p:nvSpPr>
          <p:spPr bwMode="auto">
            <a:xfrm>
              <a:off x="3994" y="2823"/>
              <a:ext cx="1056" cy="28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TW" altLang="en-US" sz="2000" b="1">
                  <a:solidFill>
                    <a:srgbClr val="FFFF66"/>
                  </a:solidFill>
                  <a:latin typeface="Times New Roman" pitchFamily="18" charset="0"/>
                  <a:ea typeface="標楷體" pitchFamily="65" charset="-120"/>
                </a:rPr>
                <a:t>創意激盪</a:t>
              </a:r>
            </a:p>
          </p:txBody>
        </p:sp>
        <p:sp>
          <p:nvSpPr>
            <p:cNvPr id="163881" name="Text Box 8206"/>
            <p:cNvSpPr txBox="1">
              <a:spLocks noChangeArrowheads="1"/>
            </p:cNvSpPr>
            <p:nvPr/>
          </p:nvSpPr>
          <p:spPr bwMode="auto">
            <a:xfrm>
              <a:off x="384" y="2832"/>
              <a:ext cx="876" cy="25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 sz="2000" b="1">
                  <a:latin typeface="Times New Roman" pitchFamily="18" charset="0"/>
                  <a:ea typeface="標楷體" pitchFamily="65" charset="-120"/>
                </a:rPr>
                <a:t>6 </a:t>
              </a:r>
              <a:r>
                <a:rPr lang="zh-TW" altLang="en-US" sz="2000" b="1">
                  <a:latin typeface="Times New Roman" pitchFamily="18" charset="0"/>
                  <a:ea typeface="標楷體" pitchFamily="65" charset="-120"/>
                </a:rPr>
                <a:t>學習方法</a:t>
              </a:r>
            </a:p>
          </p:txBody>
        </p:sp>
      </p:grpSp>
      <p:grpSp>
        <p:nvGrpSpPr>
          <p:cNvPr id="4" name="Group 8248"/>
          <p:cNvGrpSpPr>
            <a:grpSpLocks/>
          </p:cNvGrpSpPr>
          <p:nvPr/>
        </p:nvGrpSpPr>
        <p:grpSpPr bwMode="auto">
          <a:xfrm>
            <a:off x="609600" y="3871913"/>
            <a:ext cx="7407275" cy="457200"/>
            <a:chOff x="384" y="2439"/>
            <a:chExt cx="4666" cy="288"/>
          </a:xfrm>
        </p:grpSpPr>
        <p:sp>
          <p:nvSpPr>
            <p:cNvPr id="163874" name="Rectangle 8209"/>
            <p:cNvSpPr>
              <a:spLocks noChangeArrowheads="1"/>
            </p:cNvSpPr>
            <p:nvPr/>
          </p:nvSpPr>
          <p:spPr bwMode="auto">
            <a:xfrm>
              <a:off x="1594" y="2439"/>
              <a:ext cx="1056" cy="28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TW" altLang="en-US" sz="2000" b="1">
                  <a:solidFill>
                    <a:srgbClr val="66FF33"/>
                  </a:solidFill>
                  <a:latin typeface="Times New Roman" pitchFamily="18" charset="0"/>
                  <a:ea typeface="標楷體" pitchFamily="65" charset="-120"/>
                </a:rPr>
                <a:t>供操作練習</a:t>
              </a:r>
            </a:p>
          </p:txBody>
        </p:sp>
        <p:sp>
          <p:nvSpPr>
            <p:cNvPr id="163875" name="Rectangle 8210"/>
            <p:cNvSpPr>
              <a:spLocks noChangeArrowheads="1"/>
            </p:cNvSpPr>
            <p:nvPr/>
          </p:nvSpPr>
          <p:spPr bwMode="auto">
            <a:xfrm>
              <a:off x="2794" y="2439"/>
              <a:ext cx="1056" cy="28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TW" altLang="en-US" sz="2000" b="1">
                  <a:latin typeface="Times New Roman" pitchFamily="18" charset="0"/>
                  <a:ea typeface="標楷體" pitchFamily="65" charset="-120"/>
                </a:rPr>
                <a:t>供交流整合</a:t>
              </a:r>
            </a:p>
          </p:txBody>
        </p:sp>
        <p:sp>
          <p:nvSpPr>
            <p:cNvPr id="163876" name="Rectangle 8211"/>
            <p:cNvSpPr>
              <a:spLocks noChangeArrowheads="1"/>
            </p:cNvSpPr>
            <p:nvPr/>
          </p:nvSpPr>
          <p:spPr bwMode="auto">
            <a:xfrm>
              <a:off x="3994" y="2439"/>
              <a:ext cx="1056" cy="28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TW" altLang="en-US" sz="2000" b="1">
                  <a:solidFill>
                    <a:srgbClr val="FFFF66"/>
                  </a:solidFill>
                  <a:latin typeface="Times New Roman" pitchFamily="18" charset="0"/>
                  <a:ea typeface="標楷體" pitchFamily="65" charset="-120"/>
                </a:rPr>
                <a:t>供創新思考</a:t>
              </a:r>
            </a:p>
          </p:txBody>
        </p:sp>
        <p:sp>
          <p:nvSpPr>
            <p:cNvPr id="163877" name="Text Box 8212"/>
            <p:cNvSpPr txBox="1">
              <a:spLocks noChangeArrowheads="1"/>
            </p:cNvSpPr>
            <p:nvPr/>
          </p:nvSpPr>
          <p:spPr bwMode="auto">
            <a:xfrm>
              <a:off x="384" y="2448"/>
              <a:ext cx="876" cy="25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 sz="2000" b="1">
                  <a:latin typeface="Times New Roman" pitchFamily="18" charset="0"/>
                  <a:ea typeface="標楷體" pitchFamily="65" charset="-120"/>
                </a:rPr>
                <a:t>5 </a:t>
              </a:r>
              <a:r>
                <a:rPr lang="zh-TW" altLang="en-US" sz="2000" b="1">
                  <a:latin typeface="Times New Roman" pitchFamily="18" charset="0"/>
                  <a:ea typeface="標楷體" pitchFamily="65" charset="-120"/>
                </a:rPr>
                <a:t>教學資源</a:t>
              </a:r>
            </a:p>
          </p:txBody>
        </p:sp>
      </p:grpSp>
      <p:grpSp>
        <p:nvGrpSpPr>
          <p:cNvPr id="5" name="Group 8247"/>
          <p:cNvGrpSpPr>
            <a:grpSpLocks/>
          </p:cNvGrpSpPr>
          <p:nvPr/>
        </p:nvGrpSpPr>
        <p:grpSpPr bwMode="auto">
          <a:xfrm>
            <a:off x="609600" y="3262313"/>
            <a:ext cx="7407275" cy="457200"/>
            <a:chOff x="384" y="2055"/>
            <a:chExt cx="4666" cy="288"/>
          </a:xfrm>
        </p:grpSpPr>
        <p:sp>
          <p:nvSpPr>
            <p:cNvPr id="163870" name="Rectangle 8215"/>
            <p:cNvSpPr>
              <a:spLocks noChangeArrowheads="1"/>
            </p:cNvSpPr>
            <p:nvPr/>
          </p:nvSpPr>
          <p:spPr bwMode="auto">
            <a:xfrm>
              <a:off x="1594" y="2055"/>
              <a:ext cx="1056" cy="28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TW" altLang="en-US" sz="2000" b="1">
                  <a:solidFill>
                    <a:srgbClr val="66FF33"/>
                  </a:solidFill>
                  <a:latin typeface="Times New Roman" pitchFamily="18" charset="0"/>
                  <a:ea typeface="標楷體" pitchFamily="65" charset="-120"/>
                </a:rPr>
                <a:t>各層員工個人</a:t>
              </a:r>
            </a:p>
          </p:txBody>
        </p:sp>
        <p:sp>
          <p:nvSpPr>
            <p:cNvPr id="163871" name="Rectangle 8216"/>
            <p:cNvSpPr>
              <a:spLocks noChangeArrowheads="1"/>
            </p:cNvSpPr>
            <p:nvPr/>
          </p:nvSpPr>
          <p:spPr bwMode="auto">
            <a:xfrm>
              <a:off x="2794" y="2055"/>
              <a:ext cx="1056" cy="28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TW" altLang="en-US" sz="2000" b="1">
                  <a:latin typeface="Times New Roman" pitchFamily="18" charset="0"/>
                  <a:ea typeface="標楷體" pitchFamily="65" charset="-120"/>
                </a:rPr>
                <a:t>各層整組成員</a:t>
              </a:r>
            </a:p>
          </p:txBody>
        </p:sp>
        <p:sp>
          <p:nvSpPr>
            <p:cNvPr id="163872" name="Rectangle 8217"/>
            <p:cNvSpPr>
              <a:spLocks noChangeArrowheads="1"/>
            </p:cNvSpPr>
            <p:nvPr/>
          </p:nvSpPr>
          <p:spPr bwMode="auto">
            <a:xfrm>
              <a:off x="3994" y="2055"/>
              <a:ext cx="1056" cy="28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TW" altLang="en-US" sz="2000" b="1">
                  <a:solidFill>
                    <a:srgbClr val="FFFF66"/>
                  </a:solidFill>
                  <a:latin typeface="Times New Roman" pitchFamily="18" charset="0"/>
                  <a:ea typeface="標楷體" pitchFamily="65" charset="-120"/>
                </a:rPr>
                <a:t>各層各組整體</a:t>
              </a:r>
            </a:p>
          </p:txBody>
        </p:sp>
        <p:sp>
          <p:nvSpPr>
            <p:cNvPr id="163873" name="Text Box 8218"/>
            <p:cNvSpPr txBox="1">
              <a:spLocks noChangeArrowheads="1"/>
            </p:cNvSpPr>
            <p:nvPr/>
          </p:nvSpPr>
          <p:spPr bwMode="auto">
            <a:xfrm>
              <a:off x="384" y="2064"/>
              <a:ext cx="876" cy="25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 sz="2000" b="1">
                  <a:latin typeface="Times New Roman" pitchFamily="18" charset="0"/>
                  <a:ea typeface="標楷體" pitchFamily="65" charset="-120"/>
                </a:rPr>
                <a:t>4 </a:t>
              </a:r>
              <a:r>
                <a:rPr lang="zh-TW" altLang="en-US" sz="2000" b="1">
                  <a:latin typeface="Times New Roman" pitchFamily="18" charset="0"/>
                  <a:ea typeface="標楷體" pitchFamily="65" charset="-120"/>
                </a:rPr>
                <a:t>學習單位</a:t>
              </a:r>
            </a:p>
          </p:txBody>
        </p:sp>
      </p:grpSp>
      <p:grpSp>
        <p:nvGrpSpPr>
          <p:cNvPr id="6" name="Group 8246"/>
          <p:cNvGrpSpPr>
            <a:grpSpLocks/>
          </p:cNvGrpSpPr>
          <p:nvPr/>
        </p:nvGrpSpPr>
        <p:grpSpPr bwMode="auto">
          <a:xfrm>
            <a:off x="609600" y="2652713"/>
            <a:ext cx="7407275" cy="457200"/>
            <a:chOff x="384" y="1671"/>
            <a:chExt cx="4666" cy="288"/>
          </a:xfrm>
        </p:grpSpPr>
        <p:sp>
          <p:nvSpPr>
            <p:cNvPr id="163866" name="Rectangle 8221"/>
            <p:cNvSpPr>
              <a:spLocks noChangeArrowheads="1"/>
            </p:cNvSpPr>
            <p:nvPr/>
          </p:nvSpPr>
          <p:spPr bwMode="auto">
            <a:xfrm>
              <a:off x="1594" y="1671"/>
              <a:ext cx="1056" cy="28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TW" altLang="en-US" sz="2000" b="1">
                  <a:solidFill>
                    <a:srgbClr val="66FF33"/>
                  </a:solidFill>
                  <a:latin typeface="Times New Roman" pitchFamily="18" charset="0"/>
                  <a:ea typeface="標楷體" pitchFamily="65" charset="-120"/>
                </a:rPr>
                <a:t>技能精練教學</a:t>
              </a:r>
            </a:p>
          </p:txBody>
        </p:sp>
        <p:sp>
          <p:nvSpPr>
            <p:cNvPr id="163867" name="Rectangle 8222"/>
            <p:cNvSpPr>
              <a:spLocks noChangeArrowheads="1"/>
            </p:cNvSpPr>
            <p:nvPr/>
          </p:nvSpPr>
          <p:spPr bwMode="auto">
            <a:xfrm>
              <a:off x="2794" y="1671"/>
              <a:ext cx="1056" cy="28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TW" altLang="en-US" sz="2000" b="1">
                  <a:latin typeface="Times New Roman" pitchFamily="18" charset="0"/>
                  <a:ea typeface="標楷體" pitchFamily="65" charset="-120"/>
                </a:rPr>
                <a:t>概念互動教學</a:t>
              </a:r>
            </a:p>
          </p:txBody>
        </p:sp>
        <p:sp>
          <p:nvSpPr>
            <p:cNvPr id="163868" name="Rectangle 8223"/>
            <p:cNvSpPr>
              <a:spLocks noChangeArrowheads="1"/>
            </p:cNvSpPr>
            <p:nvPr/>
          </p:nvSpPr>
          <p:spPr bwMode="auto">
            <a:xfrm>
              <a:off x="3994" y="1671"/>
              <a:ext cx="1056" cy="28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TW" altLang="en-US" sz="2000" b="1">
                  <a:solidFill>
                    <a:srgbClr val="FFFF66"/>
                  </a:solidFill>
                  <a:latin typeface="Times New Roman" pitchFamily="18" charset="0"/>
                  <a:ea typeface="標楷體" pitchFamily="65" charset="-120"/>
                </a:rPr>
                <a:t>群組互動教學</a:t>
              </a:r>
            </a:p>
          </p:txBody>
        </p:sp>
        <p:sp>
          <p:nvSpPr>
            <p:cNvPr id="163869" name="Text Box 8224"/>
            <p:cNvSpPr txBox="1">
              <a:spLocks noChangeArrowheads="1"/>
            </p:cNvSpPr>
            <p:nvPr/>
          </p:nvSpPr>
          <p:spPr bwMode="auto">
            <a:xfrm>
              <a:off x="384" y="1680"/>
              <a:ext cx="876" cy="25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 sz="2000" b="1">
                  <a:latin typeface="Times New Roman" pitchFamily="18" charset="0"/>
                  <a:ea typeface="標楷體" pitchFamily="65" charset="-120"/>
                </a:rPr>
                <a:t>3 </a:t>
              </a:r>
              <a:r>
                <a:rPr lang="zh-TW" altLang="en-US" sz="2000" b="1">
                  <a:latin typeface="Times New Roman" pitchFamily="18" charset="0"/>
                  <a:ea typeface="標楷體" pitchFamily="65" charset="-120"/>
                </a:rPr>
                <a:t>教學模式</a:t>
              </a:r>
            </a:p>
          </p:txBody>
        </p:sp>
      </p:grpSp>
      <p:grpSp>
        <p:nvGrpSpPr>
          <p:cNvPr id="7" name="Group 8245"/>
          <p:cNvGrpSpPr>
            <a:grpSpLocks/>
          </p:cNvGrpSpPr>
          <p:nvPr/>
        </p:nvGrpSpPr>
        <p:grpSpPr bwMode="auto">
          <a:xfrm>
            <a:off x="609600" y="2043113"/>
            <a:ext cx="7407275" cy="457200"/>
            <a:chOff x="384" y="1287"/>
            <a:chExt cx="4666" cy="288"/>
          </a:xfrm>
        </p:grpSpPr>
        <p:sp>
          <p:nvSpPr>
            <p:cNvPr id="163862" name="Rectangle 8227"/>
            <p:cNvSpPr>
              <a:spLocks noChangeArrowheads="1"/>
            </p:cNvSpPr>
            <p:nvPr/>
          </p:nvSpPr>
          <p:spPr bwMode="auto">
            <a:xfrm>
              <a:off x="1594" y="1287"/>
              <a:ext cx="1056" cy="28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TW" altLang="en-US" sz="2000" b="1">
                  <a:solidFill>
                    <a:srgbClr val="66FF33"/>
                  </a:solidFill>
                  <a:latin typeface="Times New Roman" pitchFamily="18" charset="0"/>
                  <a:ea typeface="標楷體" pitchFamily="65" charset="-120"/>
                </a:rPr>
                <a:t>職務相關技能</a:t>
              </a:r>
            </a:p>
          </p:txBody>
        </p:sp>
        <p:sp>
          <p:nvSpPr>
            <p:cNvPr id="163863" name="Rectangle 8228"/>
            <p:cNvSpPr>
              <a:spLocks noChangeArrowheads="1"/>
            </p:cNvSpPr>
            <p:nvPr/>
          </p:nvSpPr>
          <p:spPr bwMode="auto">
            <a:xfrm>
              <a:off x="2794" y="1287"/>
              <a:ext cx="1056" cy="28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TW" altLang="en-US" sz="2000" b="1">
                  <a:latin typeface="Times New Roman" pitchFamily="18" charset="0"/>
                  <a:ea typeface="標楷體" pitchFamily="65" charset="-120"/>
                </a:rPr>
                <a:t>概念整合技能</a:t>
              </a:r>
            </a:p>
          </p:txBody>
        </p:sp>
        <p:sp>
          <p:nvSpPr>
            <p:cNvPr id="163864" name="Rectangle 8229"/>
            <p:cNvSpPr>
              <a:spLocks noChangeArrowheads="1"/>
            </p:cNvSpPr>
            <p:nvPr/>
          </p:nvSpPr>
          <p:spPr bwMode="auto">
            <a:xfrm>
              <a:off x="3994" y="1287"/>
              <a:ext cx="1056" cy="28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TW" altLang="en-US" sz="2000" b="1">
                  <a:solidFill>
                    <a:srgbClr val="FFFF66"/>
                  </a:solidFill>
                  <a:latin typeface="Times New Roman" pitchFamily="18" charset="0"/>
                  <a:ea typeface="標楷體" pitchFamily="65" charset="-120"/>
                </a:rPr>
                <a:t>創新發展技能</a:t>
              </a:r>
            </a:p>
          </p:txBody>
        </p:sp>
        <p:sp>
          <p:nvSpPr>
            <p:cNvPr id="163865" name="Text Box 8230"/>
            <p:cNvSpPr txBox="1">
              <a:spLocks noChangeArrowheads="1"/>
            </p:cNvSpPr>
            <p:nvPr/>
          </p:nvSpPr>
          <p:spPr bwMode="auto">
            <a:xfrm>
              <a:off x="384" y="1296"/>
              <a:ext cx="876" cy="25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 sz="2000" b="1">
                  <a:latin typeface="Times New Roman" pitchFamily="18" charset="0"/>
                  <a:ea typeface="標楷體" pitchFamily="65" charset="-120"/>
                </a:rPr>
                <a:t>2 </a:t>
              </a:r>
              <a:r>
                <a:rPr lang="zh-TW" altLang="en-US" sz="2000" b="1">
                  <a:latin typeface="Times New Roman" pitchFamily="18" charset="0"/>
                  <a:ea typeface="標楷體" pitchFamily="65" charset="-120"/>
                </a:rPr>
                <a:t>學習課題</a:t>
              </a:r>
            </a:p>
          </p:txBody>
        </p:sp>
      </p:grpSp>
      <p:grpSp>
        <p:nvGrpSpPr>
          <p:cNvPr id="8" name="Group 8244"/>
          <p:cNvGrpSpPr>
            <a:grpSpLocks/>
          </p:cNvGrpSpPr>
          <p:nvPr/>
        </p:nvGrpSpPr>
        <p:grpSpPr bwMode="auto">
          <a:xfrm>
            <a:off x="609600" y="1433513"/>
            <a:ext cx="7407275" cy="457200"/>
            <a:chOff x="384" y="903"/>
            <a:chExt cx="4666" cy="288"/>
          </a:xfrm>
        </p:grpSpPr>
        <p:sp>
          <p:nvSpPr>
            <p:cNvPr id="163858" name="Rectangle 8233"/>
            <p:cNvSpPr>
              <a:spLocks noChangeArrowheads="1"/>
            </p:cNvSpPr>
            <p:nvPr/>
          </p:nvSpPr>
          <p:spPr bwMode="auto">
            <a:xfrm>
              <a:off x="1594" y="903"/>
              <a:ext cx="1056" cy="28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TW" altLang="en-US" sz="2000" b="1">
                  <a:solidFill>
                    <a:srgbClr val="66FF33"/>
                  </a:solidFill>
                  <a:latin typeface="Times New Roman" pitchFamily="18" charset="0"/>
                  <a:ea typeface="標楷體" pitchFamily="65" charset="-120"/>
                </a:rPr>
                <a:t>精練專業技能</a:t>
              </a:r>
            </a:p>
          </p:txBody>
        </p:sp>
        <p:sp>
          <p:nvSpPr>
            <p:cNvPr id="163859" name="Rectangle 8234"/>
            <p:cNvSpPr>
              <a:spLocks noChangeArrowheads="1"/>
            </p:cNvSpPr>
            <p:nvPr/>
          </p:nvSpPr>
          <p:spPr bwMode="auto">
            <a:xfrm>
              <a:off x="2794" y="903"/>
              <a:ext cx="1056" cy="28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TW" altLang="en-US" sz="2000" b="1">
                  <a:latin typeface="Times New Roman" pitchFamily="18" charset="0"/>
                  <a:ea typeface="標楷體" pitchFamily="65" charset="-120"/>
                </a:rPr>
                <a:t>整合多元專業</a:t>
              </a:r>
            </a:p>
          </p:txBody>
        </p:sp>
        <p:sp>
          <p:nvSpPr>
            <p:cNvPr id="163860" name="Rectangle 8235"/>
            <p:cNvSpPr>
              <a:spLocks noChangeArrowheads="1"/>
            </p:cNvSpPr>
            <p:nvPr/>
          </p:nvSpPr>
          <p:spPr bwMode="auto">
            <a:xfrm>
              <a:off x="3994" y="903"/>
              <a:ext cx="1056" cy="28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TW" altLang="en-US" sz="2000" b="1">
                  <a:solidFill>
                    <a:srgbClr val="FFFF66"/>
                  </a:solidFill>
                  <a:latin typeface="Times New Roman" pitchFamily="18" charset="0"/>
                  <a:ea typeface="標楷體" pitchFamily="65" charset="-120"/>
                </a:rPr>
                <a:t>創新異質知識</a:t>
              </a:r>
            </a:p>
          </p:txBody>
        </p:sp>
        <p:sp>
          <p:nvSpPr>
            <p:cNvPr id="163861" name="Text Box 8236"/>
            <p:cNvSpPr txBox="1">
              <a:spLocks noChangeArrowheads="1"/>
            </p:cNvSpPr>
            <p:nvPr/>
          </p:nvSpPr>
          <p:spPr bwMode="auto">
            <a:xfrm>
              <a:off x="384" y="912"/>
              <a:ext cx="876" cy="25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 sz="2000" b="1">
                  <a:latin typeface="Times New Roman" pitchFamily="18" charset="0"/>
                  <a:ea typeface="標楷體" pitchFamily="65" charset="-120"/>
                </a:rPr>
                <a:t>1 </a:t>
              </a:r>
              <a:r>
                <a:rPr lang="zh-TW" altLang="en-US" sz="2000" b="1">
                  <a:latin typeface="Times New Roman" pitchFamily="18" charset="0"/>
                  <a:ea typeface="標楷體" pitchFamily="65" charset="-120"/>
                </a:rPr>
                <a:t>學習目標</a:t>
              </a:r>
            </a:p>
          </p:txBody>
        </p:sp>
      </p:grpSp>
      <p:sp>
        <p:nvSpPr>
          <p:cNvPr id="163851" name="Text Box 8237"/>
          <p:cNvSpPr txBox="1">
            <a:spLocks noChangeArrowheads="1"/>
          </p:cNvSpPr>
          <p:nvPr/>
        </p:nvSpPr>
        <p:spPr bwMode="auto">
          <a:xfrm>
            <a:off x="2286000" y="990600"/>
            <a:ext cx="5594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400" b="1">
                <a:solidFill>
                  <a:srgbClr val="66FF33"/>
                </a:solidFill>
                <a:latin typeface="Times New Roman" pitchFamily="18" charset="0"/>
                <a:ea typeface="標楷體" pitchFamily="65" charset="-120"/>
              </a:rPr>
              <a:t>     </a:t>
            </a:r>
            <a:r>
              <a:rPr lang="zh-TW" altLang="en-US" sz="2400" b="1">
                <a:solidFill>
                  <a:srgbClr val="66FF33"/>
                </a:solidFill>
                <a:latin typeface="Times New Roman" pitchFamily="18" charset="0"/>
                <a:ea typeface="標楷體" pitchFamily="65" charset="-120"/>
              </a:rPr>
              <a:t>個人學習</a:t>
            </a:r>
            <a:r>
              <a:rPr lang="zh-TW" altLang="en-US" sz="2400" b="1">
                <a:latin typeface="Times New Roman" pitchFamily="18" charset="0"/>
                <a:ea typeface="標楷體" pitchFamily="65" charset="-120"/>
              </a:rPr>
              <a:t>         組內學習         </a:t>
            </a:r>
            <a:r>
              <a:rPr lang="zh-TW" altLang="en-US" sz="2400" b="1">
                <a:solidFill>
                  <a:srgbClr val="FFFF66"/>
                </a:solidFill>
                <a:latin typeface="Times New Roman" pitchFamily="18" charset="0"/>
                <a:ea typeface="標楷體" pitchFamily="65" charset="-120"/>
              </a:rPr>
              <a:t>組間學習</a:t>
            </a:r>
          </a:p>
        </p:txBody>
      </p:sp>
      <p:grpSp>
        <p:nvGrpSpPr>
          <p:cNvPr id="9" name="Group 8251"/>
          <p:cNvGrpSpPr>
            <a:grpSpLocks/>
          </p:cNvGrpSpPr>
          <p:nvPr/>
        </p:nvGrpSpPr>
        <p:grpSpPr bwMode="auto">
          <a:xfrm>
            <a:off x="593725" y="5700713"/>
            <a:ext cx="7407275" cy="457200"/>
            <a:chOff x="374" y="3591"/>
            <a:chExt cx="4666" cy="288"/>
          </a:xfrm>
        </p:grpSpPr>
        <p:sp>
          <p:nvSpPr>
            <p:cNvPr id="163854" name="Rectangle 8240"/>
            <p:cNvSpPr>
              <a:spLocks noChangeArrowheads="1"/>
            </p:cNvSpPr>
            <p:nvPr/>
          </p:nvSpPr>
          <p:spPr bwMode="auto">
            <a:xfrm>
              <a:off x="1584" y="3591"/>
              <a:ext cx="1056" cy="28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TW" altLang="en-US" sz="2000" b="1">
                  <a:solidFill>
                    <a:srgbClr val="66FF33"/>
                  </a:solidFill>
                  <a:latin typeface="Times New Roman" pitchFamily="18" charset="0"/>
                  <a:ea typeface="標楷體" pitchFamily="65" charset="-120"/>
                </a:rPr>
                <a:t>監督管理</a:t>
              </a:r>
            </a:p>
          </p:txBody>
        </p:sp>
        <p:sp>
          <p:nvSpPr>
            <p:cNvPr id="163855" name="Rectangle 8241"/>
            <p:cNvSpPr>
              <a:spLocks noChangeArrowheads="1"/>
            </p:cNvSpPr>
            <p:nvPr/>
          </p:nvSpPr>
          <p:spPr bwMode="auto">
            <a:xfrm>
              <a:off x="2784" y="3591"/>
              <a:ext cx="1056" cy="28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TW" altLang="en-US" sz="2000" b="1">
                  <a:latin typeface="Times New Roman" pitchFamily="18" charset="0"/>
                  <a:ea typeface="標楷體" pitchFamily="65" charset="-120"/>
                </a:rPr>
                <a:t>統合管理</a:t>
              </a:r>
            </a:p>
          </p:txBody>
        </p:sp>
        <p:sp>
          <p:nvSpPr>
            <p:cNvPr id="163856" name="Rectangle 8242"/>
            <p:cNvSpPr>
              <a:spLocks noChangeArrowheads="1"/>
            </p:cNvSpPr>
            <p:nvPr/>
          </p:nvSpPr>
          <p:spPr bwMode="auto">
            <a:xfrm>
              <a:off x="3984" y="3591"/>
              <a:ext cx="1056" cy="28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TW" altLang="en-US" sz="2000" b="1">
                  <a:solidFill>
                    <a:srgbClr val="FFFF66"/>
                  </a:solidFill>
                  <a:latin typeface="Times New Roman" pitchFamily="18" charset="0"/>
                  <a:ea typeface="標楷體" pitchFamily="65" charset="-120"/>
                </a:rPr>
                <a:t>創新管理</a:t>
              </a:r>
            </a:p>
          </p:txBody>
        </p:sp>
        <p:sp>
          <p:nvSpPr>
            <p:cNvPr id="163857" name="Text Box 8243"/>
            <p:cNvSpPr txBox="1">
              <a:spLocks noChangeArrowheads="1"/>
            </p:cNvSpPr>
            <p:nvPr/>
          </p:nvSpPr>
          <p:spPr bwMode="auto">
            <a:xfrm>
              <a:off x="374" y="3600"/>
              <a:ext cx="876" cy="25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 sz="2000" b="1">
                  <a:latin typeface="Times New Roman" pitchFamily="18" charset="0"/>
                  <a:ea typeface="標楷體" pitchFamily="65" charset="-120"/>
                </a:rPr>
                <a:t>8 </a:t>
              </a:r>
              <a:r>
                <a:rPr lang="zh-TW" altLang="en-US" sz="2000" b="1">
                  <a:latin typeface="Times New Roman" pitchFamily="18" charset="0"/>
                  <a:ea typeface="標楷體" pitchFamily="65" charset="-120"/>
                </a:rPr>
                <a:t>領導風格</a:t>
              </a:r>
            </a:p>
          </p:txBody>
        </p:sp>
      </p:grpSp>
      <p:pic>
        <p:nvPicPr>
          <p:cNvPr id="163853" name="Picture 8252" descr="j028374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12088" y="5805488"/>
            <a:ext cx="1143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A1CB09-56AE-42AA-ACC4-3299F5BFC28F}" type="slidenum">
              <a:rPr lang="en-US" altLang="zh-TW"/>
              <a:pPr>
                <a:defRPr/>
              </a:pPr>
              <a:t>10</a:t>
            </a:fld>
            <a:endParaRPr lang="en-US" altLang="zh-TW"/>
          </a:p>
        </p:txBody>
      </p:sp>
      <p:sp>
        <p:nvSpPr>
          <p:cNvPr id="194355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學習型組織評估系統</a:t>
            </a:r>
          </a:p>
        </p:txBody>
      </p:sp>
      <p:pic>
        <p:nvPicPr>
          <p:cNvPr id="17408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71550" y="981075"/>
            <a:ext cx="7272338" cy="5453063"/>
          </a:xfr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3DDFCF-D636-4FE9-9776-139D153BB2F7}" type="slidenum">
              <a:rPr lang="en-US" altLang="zh-TW"/>
              <a:pPr>
                <a:defRPr/>
              </a:pPr>
              <a:t>11</a:t>
            </a:fld>
            <a:endParaRPr lang="en-US" altLang="zh-TW"/>
          </a:p>
        </p:txBody>
      </p:sp>
      <p:sp>
        <p:nvSpPr>
          <p:cNvPr id="1742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IBM</a:t>
            </a:r>
            <a:r>
              <a:rPr lang="zh-TW" altLang="en-US" smtClean="0"/>
              <a:t>混合式學習模組</a:t>
            </a:r>
          </a:p>
        </p:txBody>
      </p:sp>
      <p:pic>
        <p:nvPicPr>
          <p:cNvPr id="17510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27088" y="981075"/>
            <a:ext cx="7488237" cy="5419725"/>
          </a:xfr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ABA917-AB47-4D9A-A4D6-016FBADEC36D}" type="slidenum">
              <a:rPr lang="en-US" altLang="zh-TW"/>
              <a:pPr>
                <a:defRPr/>
              </a:pPr>
              <a:t>12</a:t>
            </a:fld>
            <a:endParaRPr lang="en-US" altLang="zh-TW"/>
          </a:p>
        </p:txBody>
      </p:sp>
      <p:sp>
        <p:nvSpPr>
          <p:cNvPr id="1743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IBM</a:t>
            </a:r>
            <a:r>
              <a:rPr lang="zh-TW" altLang="en-US" smtClean="0"/>
              <a:t>混合式學習模組</a:t>
            </a:r>
          </a:p>
        </p:txBody>
      </p:sp>
      <p:pic>
        <p:nvPicPr>
          <p:cNvPr id="17613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42988" y="1125538"/>
            <a:ext cx="7200900" cy="5232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92175E-1D53-4DFB-AA66-C19527C032DC}" type="slidenum">
              <a:rPr lang="en-US" altLang="zh-TW"/>
              <a:pPr>
                <a:defRPr/>
              </a:pPr>
              <a:t>13</a:t>
            </a:fld>
            <a:endParaRPr lang="en-US" altLang="zh-TW"/>
          </a:p>
        </p:txBody>
      </p:sp>
      <p:sp>
        <p:nvSpPr>
          <p:cNvPr id="1886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3600" smtClean="0"/>
              <a:t>Motorola</a:t>
            </a:r>
            <a:r>
              <a:rPr lang="zh-TW" altLang="en-US" sz="3600" b="0" smtClean="0"/>
              <a:t>教育訓練的評估與追蹤</a:t>
            </a:r>
            <a:endParaRPr lang="zh-TW" altLang="en-US" sz="3600" smtClean="0"/>
          </a:p>
        </p:txBody>
      </p:sp>
      <p:pic>
        <p:nvPicPr>
          <p:cNvPr id="17715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484313"/>
            <a:ext cx="7488237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35127E-E30F-4D6E-AF51-43CCCFA7AD25}" type="slidenum">
              <a:rPr lang="en-US" altLang="zh-TW"/>
              <a:pPr>
                <a:defRPr/>
              </a:pPr>
              <a:t>14</a:t>
            </a:fld>
            <a:endParaRPr lang="en-US" altLang="zh-TW"/>
          </a:p>
        </p:txBody>
      </p:sp>
      <p:sp>
        <p:nvSpPr>
          <p:cNvPr id="188723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713788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smtClean="0"/>
              <a:t>Motorola</a:t>
            </a:r>
            <a:r>
              <a:rPr lang="zh-TW" altLang="zh-TW" sz="2800" b="0" smtClean="0"/>
              <a:t>「教育訓練」與「知識整合」之學習活動</a:t>
            </a:r>
            <a:endParaRPr lang="zh-TW" altLang="en-US" sz="2800" smtClean="0"/>
          </a:p>
        </p:txBody>
      </p:sp>
      <p:pic>
        <p:nvPicPr>
          <p:cNvPr id="17818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3608" y="1052736"/>
            <a:ext cx="7124172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50C8A6-3AB5-4956-904E-6EF8958726EB}" type="slidenum">
              <a:rPr lang="en-US" altLang="zh-TW"/>
              <a:pPr>
                <a:defRPr/>
              </a:pPr>
              <a:t>15</a:t>
            </a:fld>
            <a:endParaRPr lang="en-US" altLang="zh-TW"/>
          </a:p>
        </p:txBody>
      </p:sp>
      <p:sp>
        <p:nvSpPr>
          <p:cNvPr id="1889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3200" smtClean="0"/>
              <a:t>Motorola</a:t>
            </a:r>
            <a:r>
              <a:rPr lang="zh-TW" altLang="zh-TW" sz="2400" b="0" smtClean="0"/>
              <a:t>「自我發展訓練」與「知識整合」之學習活動</a:t>
            </a:r>
            <a:endParaRPr lang="zh-TW" altLang="en-US" sz="2400" smtClean="0"/>
          </a:p>
        </p:txBody>
      </p:sp>
      <p:pic>
        <p:nvPicPr>
          <p:cNvPr id="17920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648" y="931236"/>
            <a:ext cx="6408712" cy="5396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E16E02-087C-4BE7-A491-C977AF3DDC9C}" type="slidenum">
              <a:rPr lang="en-US" altLang="zh-TW"/>
              <a:pPr>
                <a:defRPr/>
              </a:pPr>
              <a:t>16</a:t>
            </a:fld>
            <a:endParaRPr lang="en-US" altLang="zh-TW"/>
          </a:p>
        </p:txBody>
      </p:sp>
      <p:sp>
        <p:nvSpPr>
          <p:cNvPr id="1891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4963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200" smtClean="0"/>
              <a:t>Motorola</a:t>
            </a:r>
            <a:r>
              <a:rPr lang="zh-TW" altLang="zh-TW" sz="2800" b="0" smtClean="0"/>
              <a:t>「教育訓練」與「知識整合」之整合模式</a:t>
            </a:r>
            <a:endParaRPr lang="zh-TW" altLang="en-US" sz="2800" b="0" smtClean="0"/>
          </a:p>
        </p:txBody>
      </p:sp>
      <p:pic>
        <p:nvPicPr>
          <p:cNvPr id="18022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9509" y="836712"/>
            <a:ext cx="6798875" cy="5494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271581-B7F5-4FE7-B05C-9CC3515EFBCC}" type="slidenum">
              <a:rPr lang="en-US" altLang="zh-TW"/>
              <a:pPr>
                <a:defRPr/>
              </a:pPr>
              <a:t>17</a:t>
            </a:fld>
            <a:endParaRPr lang="en-US" altLang="zh-TW"/>
          </a:p>
        </p:txBody>
      </p:sp>
      <p:pic>
        <p:nvPicPr>
          <p:cNvPr id="181251" name="Picture 2" descr="BD14997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914400"/>
            <a:ext cx="68580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1252" name="Picture 3" descr="BD14790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9144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03588" name="Rectangle 4"/>
          <p:cNvSpPr>
            <a:spLocks noChangeArrowheads="1"/>
          </p:cNvSpPr>
          <p:nvPr/>
        </p:nvSpPr>
        <p:spPr bwMode="auto">
          <a:xfrm>
            <a:off x="228600" y="0"/>
            <a:ext cx="754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altLang="zh-TW" sz="36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Xerox</a:t>
            </a:r>
            <a:r>
              <a:rPr lang="zh-TW" altLang="en-US" sz="36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導入知識管理所面臨的考驗</a:t>
            </a:r>
            <a:endParaRPr lang="zh-TW" altLang="en-US" sz="44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603589" name="Text Box 5"/>
          <p:cNvSpPr txBox="1">
            <a:spLocks noChangeArrowheads="1"/>
          </p:cNvSpPr>
          <p:nvPr/>
        </p:nvSpPr>
        <p:spPr bwMode="auto">
          <a:xfrm>
            <a:off x="762000" y="1219200"/>
            <a:ext cx="1981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TW" altLang="en-US" sz="3200" b="1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>因應之道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501650" y="1844675"/>
            <a:ext cx="2514600" cy="4397375"/>
            <a:chOff x="316" y="1162"/>
            <a:chExt cx="1584" cy="2770"/>
          </a:xfrm>
        </p:grpSpPr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316" y="1162"/>
              <a:ext cx="1536" cy="2757"/>
              <a:chOff x="316" y="1162"/>
              <a:chExt cx="1536" cy="2757"/>
            </a:xfrm>
          </p:grpSpPr>
          <p:sp>
            <p:nvSpPr>
              <p:cNvPr id="181268" name="AutoShape 6"/>
              <p:cNvSpPr>
                <a:spLocks noChangeArrowheads="1"/>
              </p:cNvSpPr>
              <p:nvPr/>
            </p:nvSpPr>
            <p:spPr bwMode="auto">
              <a:xfrm>
                <a:off x="326" y="1162"/>
                <a:ext cx="1488" cy="336"/>
              </a:xfrm>
              <a:prstGeom prst="plus">
                <a:avLst>
                  <a:gd name="adj" fmla="val 25000"/>
                </a:avLst>
              </a:prstGeom>
              <a:solidFill>
                <a:schemeClr val="hlink"/>
              </a:solidFill>
              <a:ln w="9525">
                <a:miter lim="800000"/>
                <a:headEnd/>
                <a:tailEnd/>
              </a:ln>
              <a:scene3d>
                <a:camera prst="legacyObliqueBottomLeft"/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hlink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/>
                <a:r>
                  <a:rPr lang="zh-TW" altLang="en-US" sz="1600" b="1">
                    <a:latin typeface="標楷體" pitchFamily="65" charset="-120"/>
                    <a:ea typeface="標楷體" pitchFamily="65" charset="-120"/>
                  </a:rPr>
                  <a:t>如何鼓勵員工分享知識？</a:t>
                </a:r>
              </a:p>
            </p:txBody>
          </p:sp>
          <p:sp>
            <p:nvSpPr>
              <p:cNvPr id="181269" name="Rectangle 9"/>
              <p:cNvSpPr>
                <a:spLocks noChangeArrowheads="1"/>
              </p:cNvSpPr>
              <p:nvPr/>
            </p:nvSpPr>
            <p:spPr bwMode="auto">
              <a:xfrm>
                <a:off x="316" y="1711"/>
                <a:ext cx="1536" cy="2208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scene3d>
                <a:camera prst="legacyObliqueBottomLeft"/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hlink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zh-TW" altLang="en-US"/>
              </a:p>
            </p:txBody>
          </p:sp>
        </p:grpSp>
        <p:sp>
          <p:nvSpPr>
            <p:cNvPr id="181267" name="Text Box 10"/>
            <p:cNvSpPr txBox="1">
              <a:spLocks noChangeArrowheads="1"/>
            </p:cNvSpPr>
            <p:nvPr/>
          </p:nvSpPr>
          <p:spPr bwMode="auto">
            <a:xfrm>
              <a:off x="316" y="1711"/>
              <a:ext cx="1584" cy="2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>
                  <a:solidFill>
                    <a:schemeClr val="bg2"/>
                  </a:solidFill>
                  <a:latin typeface="標楷體" pitchFamily="65" charset="-120"/>
                  <a:ea typeface="標楷體" pitchFamily="65" charset="-120"/>
                </a:rPr>
                <a:t>該公司內部本來就有一起分享討論的氣氛，人員已經體認到此種知識的分享不僅公司的營運有幫助，對自己的專業知識的快速成長更有利。</a:t>
              </a:r>
            </a:p>
            <a:p>
              <a:pPr>
                <a:spcBef>
                  <a:spcPct val="50000"/>
                </a:spcBef>
              </a:pPr>
              <a:r>
                <a:rPr lang="zh-TW" altLang="en-US">
                  <a:solidFill>
                    <a:schemeClr val="bg2"/>
                  </a:solidFill>
                  <a:latin typeface="標楷體" pitchFamily="65" charset="-120"/>
                  <a:ea typeface="標楷體" pitchFamily="65" charset="-120"/>
                </a:rPr>
                <a:t>文章列有作者的姓名，認可員工個人對於此知識庫的貢獻，這種以團體認同的激勵方式頗為奏效。</a:t>
              </a:r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3321050" y="1844675"/>
            <a:ext cx="2514600" cy="4397375"/>
            <a:chOff x="2092" y="1162"/>
            <a:chExt cx="1584" cy="2770"/>
          </a:xfrm>
        </p:grpSpPr>
        <p:sp>
          <p:nvSpPr>
            <p:cNvPr id="181262" name="Rectangle 11"/>
            <p:cNvSpPr>
              <a:spLocks noChangeArrowheads="1"/>
            </p:cNvSpPr>
            <p:nvPr/>
          </p:nvSpPr>
          <p:spPr bwMode="auto">
            <a:xfrm>
              <a:off x="2092" y="1711"/>
              <a:ext cx="1536" cy="2208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ObliqueBottom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zh-TW" altLang="en-US"/>
            </a:p>
          </p:txBody>
        </p:sp>
        <p:grpSp>
          <p:nvGrpSpPr>
            <p:cNvPr id="5" name="Group 16"/>
            <p:cNvGrpSpPr>
              <a:grpSpLocks/>
            </p:cNvGrpSpPr>
            <p:nvPr/>
          </p:nvGrpSpPr>
          <p:grpSpPr bwMode="auto">
            <a:xfrm>
              <a:off x="2092" y="1162"/>
              <a:ext cx="1584" cy="2770"/>
              <a:chOff x="2092" y="1162"/>
              <a:chExt cx="1584" cy="2770"/>
            </a:xfrm>
          </p:grpSpPr>
          <p:sp>
            <p:nvSpPr>
              <p:cNvPr id="181264" name="AutoShape 7"/>
              <p:cNvSpPr>
                <a:spLocks noChangeArrowheads="1"/>
              </p:cNvSpPr>
              <p:nvPr/>
            </p:nvSpPr>
            <p:spPr bwMode="auto">
              <a:xfrm>
                <a:off x="2102" y="1162"/>
                <a:ext cx="1488" cy="336"/>
              </a:xfrm>
              <a:prstGeom prst="plus">
                <a:avLst>
                  <a:gd name="adj" fmla="val 25000"/>
                </a:avLst>
              </a:prstGeom>
              <a:solidFill>
                <a:schemeClr val="hlink"/>
              </a:solidFill>
              <a:ln w="9525">
                <a:miter lim="800000"/>
                <a:headEnd/>
                <a:tailEnd/>
              </a:ln>
              <a:scene3d>
                <a:camera prst="legacyObliqueBottomLeft"/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hlink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/>
                <a:r>
                  <a:rPr lang="zh-TW" altLang="en-US" sz="1600" b="1">
                    <a:latin typeface="標楷體" pitchFamily="65" charset="-120"/>
                    <a:ea typeface="標楷體" pitchFamily="65" charset="-120"/>
                  </a:rPr>
                  <a:t>如何評估知識之價值？</a:t>
                </a:r>
              </a:p>
            </p:txBody>
          </p:sp>
          <p:sp>
            <p:nvSpPr>
              <p:cNvPr id="181265" name="Text Box 12"/>
              <p:cNvSpPr txBox="1">
                <a:spLocks noChangeArrowheads="1"/>
              </p:cNvSpPr>
              <p:nvPr/>
            </p:nvSpPr>
            <p:spPr bwMode="auto">
              <a:xfrm>
                <a:off x="2092" y="1711"/>
                <a:ext cx="1584" cy="2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TW" altLang="en-US">
                    <a:solidFill>
                      <a:schemeClr val="bg2"/>
                    </a:solidFill>
                    <a:latin typeface="標楷體" pitchFamily="65" charset="-120"/>
                    <a:ea typeface="標楷體" pitchFamily="65" charset="-120"/>
                  </a:rPr>
                  <a:t>每篇文章的實用價值或是解決方式的好壞差距頗大，有時一種故障問題會出現許多種解決方式，故如何做好評估以節省時間、花費成本等亦是個重要的關鍵。</a:t>
                </a:r>
              </a:p>
              <a:p>
                <a:pPr>
                  <a:spcBef>
                    <a:spcPct val="50000"/>
                  </a:spcBef>
                </a:pPr>
                <a:r>
                  <a:rPr lang="zh-TW" altLang="en-US">
                    <a:solidFill>
                      <a:schemeClr val="bg2"/>
                    </a:solidFill>
                    <a:latin typeface="標楷體" pitchFamily="65" charset="-120"/>
                    <a:ea typeface="標楷體" pitchFamily="65" charset="-120"/>
                  </a:rPr>
                  <a:t>該公司鼓勵大家在使用過該資料庫之後，可以給該篇文章一個評分，讓系統管理者著瞭解各篇文章之實用程度。</a:t>
                </a:r>
              </a:p>
            </p:txBody>
          </p:sp>
        </p:grpSp>
      </p:grp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6140450" y="1844675"/>
            <a:ext cx="2438400" cy="4397375"/>
            <a:chOff x="3868" y="1162"/>
            <a:chExt cx="1536" cy="2770"/>
          </a:xfrm>
        </p:grpSpPr>
        <p:sp>
          <p:nvSpPr>
            <p:cNvPr id="181258" name="Rectangle 13"/>
            <p:cNvSpPr>
              <a:spLocks noChangeArrowheads="1"/>
            </p:cNvSpPr>
            <p:nvPr/>
          </p:nvSpPr>
          <p:spPr bwMode="auto">
            <a:xfrm>
              <a:off x="3868" y="1711"/>
              <a:ext cx="1536" cy="2208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ObliqueBottom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zh-TW" altLang="en-US"/>
            </a:p>
          </p:txBody>
        </p:sp>
        <p:grpSp>
          <p:nvGrpSpPr>
            <p:cNvPr id="7" name="Group 17"/>
            <p:cNvGrpSpPr>
              <a:grpSpLocks/>
            </p:cNvGrpSpPr>
            <p:nvPr/>
          </p:nvGrpSpPr>
          <p:grpSpPr bwMode="auto">
            <a:xfrm>
              <a:off x="3868" y="1162"/>
              <a:ext cx="1536" cy="2770"/>
              <a:chOff x="3868" y="1162"/>
              <a:chExt cx="1536" cy="2770"/>
            </a:xfrm>
          </p:grpSpPr>
          <p:sp>
            <p:nvSpPr>
              <p:cNvPr id="181260" name="AutoShape 8"/>
              <p:cNvSpPr>
                <a:spLocks noChangeArrowheads="1"/>
              </p:cNvSpPr>
              <p:nvPr/>
            </p:nvSpPr>
            <p:spPr bwMode="auto">
              <a:xfrm>
                <a:off x="3878" y="1162"/>
                <a:ext cx="1488" cy="336"/>
              </a:xfrm>
              <a:prstGeom prst="plus">
                <a:avLst>
                  <a:gd name="adj" fmla="val 25000"/>
                </a:avLst>
              </a:prstGeom>
              <a:solidFill>
                <a:schemeClr val="hlink"/>
              </a:solidFill>
              <a:ln w="9525">
                <a:miter lim="800000"/>
                <a:headEnd/>
                <a:tailEnd/>
              </a:ln>
              <a:scene3d>
                <a:camera prst="legacyObliqueBottomLeft"/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hlink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/>
                <a:r>
                  <a:rPr lang="zh-TW" altLang="en-US" sz="1400" b="1">
                    <a:latin typeface="標楷體" pitchFamily="65" charset="-120"/>
                    <a:ea typeface="標楷體" pitchFamily="65" charset="-120"/>
                  </a:rPr>
                  <a:t>如何防止知識庫過度的膨脹？</a:t>
                </a:r>
              </a:p>
            </p:txBody>
          </p:sp>
          <p:sp>
            <p:nvSpPr>
              <p:cNvPr id="181261" name="Text Box 14"/>
              <p:cNvSpPr txBox="1">
                <a:spLocks noChangeArrowheads="1"/>
              </p:cNvSpPr>
              <p:nvPr/>
            </p:nvSpPr>
            <p:spPr bwMode="auto">
              <a:xfrm>
                <a:off x="3868" y="1711"/>
                <a:ext cx="1536" cy="2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TW" altLang="en-US">
                    <a:solidFill>
                      <a:schemeClr val="bg2"/>
                    </a:solidFill>
                    <a:latin typeface="標楷體" pitchFamily="65" charset="-120"/>
                    <a:ea typeface="標楷體" pitchFamily="65" charset="-120"/>
                  </a:rPr>
                  <a:t>欲成功地建立企業內知識分享文化固然不容易，一旦員工們習於將自己所知鍵入資料庫之後，管理者如何有效管理這些快速膨脹的資料庫也是一大議題。</a:t>
                </a:r>
              </a:p>
              <a:p>
                <a:pPr>
                  <a:spcBef>
                    <a:spcPct val="50000"/>
                  </a:spcBef>
                </a:pPr>
                <a:r>
                  <a:rPr lang="zh-TW" altLang="en-US">
                    <a:solidFill>
                      <a:schemeClr val="bg2"/>
                    </a:solidFill>
                    <a:latin typeface="標楷體" pitchFamily="65" charset="-120"/>
                    <a:ea typeface="標楷體" pitchFamily="65" charset="-120"/>
                  </a:rPr>
                  <a:t>目前該公司僅能藉著每篇文章被使用的紀錄來評估該文章之價值。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0604F3-922E-4704-A0EA-811232ACBA82}" type="slidenum">
              <a:rPr lang="en-US" altLang="zh-TW"/>
              <a:pPr>
                <a:defRPr/>
              </a:pPr>
              <a:t>18</a:t>
            </a:fld>
            <a:endParaRPr lang="en-US" altLang="zh-TW"/>
          </a:p>
        </p:txBody>
      </p:sp>
      <p:sp>
        <p:nvSpPr>
          <p:cNvPr id="14899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分享的秘訣</a:t>
            </a:r>
          </a:p>
        </p:txBody>
      </p:sp>
      <p:sp>
        <p:nvSpPr>
          <p:cNvPr id="1489925" name="Text Box 5"/>
          <p:cNvSpPr txBox="1">
            <a:spLocks noChangeArrowheads="1"/>
          </p:cNvSpPr>
          <p:nvPr/>
        </p:nvSpPr>
        <p:spPr bwMode="auto">
          <a:xfrm>
            <a:off x="1116013" y="1916113"/>
            <a:ext cx="7053262" cy="822325"/>
          </a:xfrm>
          <a:prstGeom prst="rect">
            <a:avLst/>
          </a:prstGeom>
          <a:solidFill>
            <a:srgbClr val="66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一個人所擁有的知識中，</a:t>
            </a:r>
            <a:r>
              <a:rPr lang="en-US" altLang="zh-TW" sz="240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20%</a:t>
            </a:r>
            <a:r>
              <a:rPr lang="zh-TW" altLang="en-US" sz="240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的關鍵知識便可以貢獻個人</a:t>
            </a:r>
            <a:r>
              <a:rPr lang="en-US" altLang="zh-TW" sz="240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80%</a:t>
            </a:r>
            <a:r>
              <a:rPr lang="zh-TW" altLang="en-US" sz="240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的競爭力。 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122363" y="2830513"/>
            <a:ext cx="7040562" cy="1857375"/>
            <a:chOff x="707" y="1783"/>
            <a:chExt cx="4435" cy="1170"/>
          </a:xfrm>
        </p:grpSpPr>
        <p:sp>
          <p:nvSpPr>
            <p:cNvPr id="182279" name="Text Box 6"/>
            <p:cNvSpPr txBox="1">
              <a:spLocks noChangeArrowheads="1"/>
            </p:cNvSpPr>
            <p:nvPr/>
          </p:nvSpPr>
          <p:spPr bwMode="auto">
            <a:xfrm>
              <a:off x="707" y="2205"/>
              <a:ext cx="4435" cy="748"/>
            </a:xfrm>
            <a:prstGeom prst="rect">
              <a:avLst/>
            </a:prstGeom>
            <a:solidFill>
              <a:srgbClr val="CC99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2400">
                  <a:solidFill>
                    <a:schemeClr val="bg2"/>
                  </a:solidFill>
                  <a:latin typeface="Times New Roman" pitchFamily="18" charset="0"/>
                  <a:ea typeface="標楷體" pitchFamily="65" charset="-120"/>
                </a:rPr>
                <a:t>個人將其關鍵知識以外的</a:t>
              </a:r>
              <a:r>
                <a:rPr lang="en-US" altLang="zh-TW" sz="2400">
                  <a:solidFill>
                    <a:schemeClr val="bg2"/>
                  </a:solidFill>
                  <a:latin typeface="Times New Roman" pitchFamily="18" charset="0"/>
                  <a:ea typeface="標楷體" pitchFamily="65" charset="-120"/>
                </a:rPr>
                <a:t>80%</a:t>
              </a:r>
              <a:r>
                <a:rPr lang="zh-TW" altLang="en-US" sz="2400">
                  <a:solidFill>
                    <a:schemeClr val="bg2"/>
                  </a:solidFill>
                  <a:latin typeface="Times New Roman" pitchFamily="18" charset="0"/>
                  <a:ea typeface="標楷體" pitchFamily="65" charset="-120"/>
                </a:rPr>
                <a:t>知識分享出去，不僅無損個人競爭力，也能擴大每位分享者的知識來源管道與資訊視野。 </a:t>
              </a:r>
            </a:p>
          </p:txBody>
        </p:sp>
        <p:sp>
          <p:nvSpPr>
            <p:cNvPr id="182280" name="AutoShape 7"/>
            <p:cNvSpPr>
              <a:spLocks noChangeArrowheads="1"/>
            </p:cNvSpPr>
            <p:nvPr/>
          </p:nvSpPr>
          <p:spPr bwMode="auto">
            <a:xfrm>
              <a:off x="2797" y="1783"/>
              <a:ext cx="256" cy="375"/>
            </a:xfrm>
            <a:prstGeom prst="downArrow">
              <a:avLst>
                <a:gd name="adj1" fmla="val 50000"/>
                <a:gd name="adj2" fmla="val 3662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zh-TW" altLang="en-US"/>
            </a:p>
          </p:txBody>
        </p:sp>
      </p:grpSp>
      <p:pic>
        <p:nvPicPr>
          <p:cNvPr id="182278" name="Picture 9" descr="j0234764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04025" y="5084763"/>
            <a:ext cx="1871663" cy="1143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9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89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89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99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DA7D15-AFBD-4DA6-A8C3-1B326F7798B3}" type="slidenum">
              <a:rPr lang="en-US" altLang="zh-TW"/>
              <a:pPr>
                <a:defRPr/>
              </a:pPr>
              <a:t>19</a:t>
            </a:fld>
            <a:endParaRPr lang="en-US" altLang="zh-TW"/>
          </a:p>
        </p:txBody>
      </p:sp>
      <p:sp>
        <p:nvSpPr>
          <p:cNvPr id="1620994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7" rIns="92075" bIns="46037"/>
          <a:lstStyle/>
          <a:p>
            <a:pPr eaLnBrk="1" hangingPunct="1">
              <a:defRPr/>
            </a:pPr>
            <a:r>
              <a:rPr lang="zh-TW" altLang="en-US" smtClean="0"/>
              <a:t>惠普知識管理之理論基礎</a:t>
            </a:r>
          </a:p>
        </p:txBody>
      </p:sp>
      <p:pic>
        <p:nvPicPr>
          <p:cNvPr id="183300" name="Picture 26" descr="j0303456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516688" y="4437063"/>
            <a:ext cx="2016125" cy="1350962"/>
          </a:xfrm>
          <a:noFill/>
        </p:spPr>
      </p:pic>
      <p:sp>
        <p:nvSpPr>
          <p:cNvPr id="183301" name="Text Box 6"/>
          <p:cNvSpPr txBox="1">
            <a:spLocks noChangeArrowheads="1"/>
          </p:cNvSpPr>
          <p:nvPr/>
        </p:nvSpPr>
        <p:spPr bwMode="auto">
          <a:xfrm>
            <a:off x="0" y="2781300"/>
            <a:ext cx="863600" cy="8223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b="1">
                <a:latin typeface="Times New Roman" pitchFamily="18" charset="0"/>
                <a:ea typeface="標楷體" pitchFamily="65" charset="-120"/>
              </a:rPr>
              <a:t>外顯程度</a:t>
            </a:r>
          </a:p>
        </p:txBody>
      </p:sp>
      <p:sp>
        <p:nvSpPr>
          <p:cNvPr id="183302" name="Text Box 7"/>
          <p:cNvSpPr txBox="1">
            <a:spLocks noChangeArrowheads="1"/>
          </p:cNvSpPr>
          <p:nvPr/>
        </p:nvSpPr>
        <p:spPr bwMode="auto">
          <a:xfrm>
            <a:off x="8280400" y="2781300"/>
            <a:ext cx="863600" cy="822325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b="1">
                <a:latin typeface="Times New Roman" pitchFamily="18" charset="0"/>
                <a:ea typeface="標楷體" pitchFamily="65" charset="-120"/>
              </a:rPr>
              <a:t>內隱程度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828675" y="3025775"/>
            <a:ext cx="7416800" cy="1182688"/>
            <a:chOff x="522" y="1906"/>
            <a:chExt cx="4672" cy="745"/>
          </a:xfrm>
        </p:grpSpPr>
        <p:grpSp>
          <p:nvGrpSpPr>
            <p:cNvPr id="3" name="Group 24"/>
            <p:cNvGrpSpPr>
              <a:grpSpLocks/>
            </p:cNvGrpSpPr>
            <p:nvPr/>
          </p:nvGrpSpPr>
          <p:grpSpPr bwMode="auto">
            <a:xfrm>
              <a:off x="522" y="1997"/>
              <a:ext cx="4672" cy="0"/>
              <a:chOff x="522" y="1997"/>
              <a:chExt cx="4672" cy="0"/>
            </a:xfrm>
          </p:grpSpPr>
          <p:sp>
            <p:nvSpPr>
              <p:cNvPr id="183321" name="Line 3"/>
              <p:cNvSpPr>
                <a:spLocks noChangeShapeType="1"/>
              </p:cNvSpPr>
              <p:nvPr/>
            </p:nvSpPr>
            <p:spPr bwMode="auto">
              <a:xfrm>
                <a:off x="4922" y="1997"/>
                <a:ext cx="272" cy="0"/>
              </a:xfrm>
              <a:prstGeom prst="line">
                <a:avLst/>
              </a:prstGeom>
              <a:noFill/>
              <a:ln w="38100">
                <a:solidFill>
                  <a:srgbClr val="FFFF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83322" name="Line 4"/>
              <p:cNvSpPr>
                <a:spLocks noChangeShapeType="1"/>
              </p:cNvSpPr>
              <p:nvPr/>
            </p:nvSpPr>
            <p:spPr bwMode="auto">
              <a:xfrm rot="10800000">
                <a:off x="522" y="1997"/>
                <a:ext cx="272" cy="0"/>
              </a:xfrm>
              <a:prstGeom prst="line">
                <a:avLst/>
              </a:prstGeom>
              <a:noFill/>
              <a:ln w="38100">
                <a:solidFill>
                  <a:srgbClr val="FFFF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83323" name="Line 5"/>
              <p:cNvSpPr>
                <a:spLocks noChangeShapeType="1"/>
              </p:cNvSpPr>
              <p:nvPr/>
            </p:nvSpPr>
            <p:spPr bwMode="auto">
              <a:xfrm>
                <a:off x="794" y="1997"/>
                <a:ext cx="4151" cy="0"/>
              </a:xfrm>
              <a:prstGeom prst="line">
                <a:avLst/>
              </a:prstGeom>
              <a:noFill/>
              <a:ln w="38100">
                <a:solidFill>
                  <a:srgbClr val="FFFF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183305" name="Text Box 8"/>
            <p:cNvSpPr txBox="1">
              <a:spLocks noChangeArrowheads="1"/>
            </p:cNvSpPr>
            <p:nvPr/>
          </p:nvSpPr>
          <p:spPr bwMode="auto">
            <a:xfrm>
              <a:off x="658" y="2133"/>
              <a:ext cx="613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TW" sz="2400" b="1">
                  <a:latin typeface="Times New Roman" pitchFamily="18" charset="0"/>
                  <a:ea typeface="標楷體" pitchFamily="65" charset="-120"/>
                </a:rPr>
                <a:t>know</a:t>
              </a:r>
            </a:p>
            <a:p>
              <a:r>
                <a:rPr lang="en-US" altLang="zh-TW" sz="2400" b="1">
                  <a:latin typeface="Times New Roman" pitchFamily="18" charset="0"/>
                  <a:ea typeface="標楷體" pitchFamily="65" charset="-120"/>
                </a:rPr>
                <a:t>How</a:t>
              </a:r>
            </a:p>
          </p:txBody>
        </p:sp>
        <p:sp>
          <p:nvSpPr>
            <p:cNvPr id="183306" name="Text Box 9"/>
            <p:cNvSpPr txBox="1">
              <a:spLocks noChangeArrowheads="1"/>
            </p:cNvSpPr>
            <p:nvPr/>
          </p:nvSpPr>
          <p:spPr bwMode="auto">
            <a:xfrm>
              <a:off x="1202" y="2117"/>
              <a:ext cx="5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2400" b="1">
                  <a:solidFill>
                    <a:srgbClr val="FF9966"/>
                  </a:solidFill>
                  <a:latin typeface="Times New Roman" pitchFamily="18" charset="0"/>
                  <a:ea typeface="標楷體" pitchFamily="65" charset="-120"/>
                </a:rPr>
                <a:t>技術</a:t>
              </a:r>
            </a:p>
          </p:txBody>
        </p:sp>
        <p:sp>
          <p:nvSpPr>
            <p:cNvPr id="183307" name="Text Box 10"/>
            <p:cNvSpPr txBox="1">
              <a:spLocks noChangeArrowheads="1"/>
            </p:cNvSpPr>
            <p:nvPr/>
          </p:nvSpPr>
          <p:spPr bwMode="auto">
            <a:xfrm>
              <a:off x="1746" y="2088"/>
              <a:ext cx="544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2400" b="1">
                  <a:latin typeface="Times New Roman" pitchFamily="18" charset="0"/>
                  <a:ea typeface="標楷體" pitchFamily="65" charset="-120"/>
                </a:rPr>
                <a:t>提案制度</a:t>
              </a:r>
            </a:p>
          </p:txBody>
        </p:sp>
        <p:sp>
          <p:nvSpPr>
            <p:cNvPr id="183308" name="Text Box 11"/>
            <p:cNvSpPr txBox="1">
              <a:spLocks noChangeArrowheads="1"/>
            </p:cNvSpPr>
            <p:nvPr/>
          </p:nvSpPr>
          <p:spPr bwMode="auto">
            <a:xfrm>
              <a:off x="2336" y="2088"/>
              <a:ext cx="544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2400" b="1">
                  <a:solidFill>
                    <a:srgbClr val="FF9966"/>
                  </a:solidFill>
                  <a:latin typeface="Times New Roman" pitchFamily="18" charset="0"/>
                  <a:ea typeface="標楷體" pitchFamily="65" charset="-120"/>
                </a:rPr>
                <a:t>課堂講授</a:t>
              </a:r>
            </a:p>
          </p:txBody>
        </p:sp>
        <p:sp>
          <p:nvSpPr>
            <p:cNvPr id="183309" name="Text Box 12"/>
            <p:cNvSpPr txBox="1">
              <a:spLocks noChangeArrowheads="1"/>
            </p:cNvSpPr>
            <p:nvPr/>
          </p:nvSpPr>
          <p:spPr bwMode="auto">
            <a:xfrm>
              <a:off x="2881" y="2088"/>
              <a:ext cx="544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2400" b="1">
                  <a:latin typeface="Times New Roman" pitchFamily="18" charset="0"/>
                  <a:ea typeface="標楷體" pitchFamily="65" charset="-120"/>
                </a:rPr>
                <a:t>師徒制度</a:t>
              </a:r>
            </a:p>
          </p:txBody>
        </p:sp>
        <p:sp>
          <p:nvSpPr>
            <p:cNvPr id="183310" name="Text Box 13"/>
            <p:cNvSpPr txBox="1">
              <a:spLocks noChangeArrowheads="1"/>
            </p:cNvSpPr>
            <p:nvPr/>
          </p:nvSpPr>
          <p:spPr bwMode="auto">
            <a:xfrm>
              <a:off x="3470" y="2069"/>
              <a:ext cx="544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2400" b="1">
                  <a:solidFill>
                    <a:srgbClr val="FF9966"/>
                  </a:solidFill>
                  <a:latin typeface="Times New Roman" pitchFamily="18" charset="0"/>
                  <a:ea typeface="標楷體" pitchFamily="65" charset="-120"/>
                </a:rPr>
                <a:t>實習制度</a:t>
              </a:r>
            </a:p>
          </p:txBody>
        </p:sp>
        <p:sp>
          <p:nvSpPr>
            <p:cNvPr id="183311" name="Text Box 14"/>
            <p:cNvSpPr txBox="1">
              <a:spLocks noChangeArrowheads="1"/>
            </p:cNvSpPr>
            <p:nvPr/>
          </p:nvSpPr>
          <p:spPr bwMode="auto">
            <a:xfrm>
              <a:off x="4015" y="2042"/>
              <a:ext cx="544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2400" b="1">
                  <a:latin typeface="Times New Roman" pitchFamily="18" charset="0"/>
                  <a:ea typeface="標楷體" pitchFamily="65" charset="-120"/>
                </a:rPr>
                <a:t>實地考察</a:t>
              </a:r>
            </a:p>
          </p:txBody>
        </p:sp>
        <p:sp>
          <p:nvSpPr>
            <p:cNvPr id="183312" name="Text Box 15"/>
            <p:cNvSpPr txBox="1">
              <a:spLocks noChangeArrowheads="1"/>
            </p:cNvSpPr>
            <p:nvPr/>
          </p:nvSpPr>
          <p:spPr bwMode="auto">
            <a:xfrm>
              <a:off x="4513" y="2042"/>
              <a:ext cx="544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2400" b="1">
                  <a:solidFill>
                    <a:srgbClr val="FF9966"/>
                  </a:solidFill>
                  <a:latin typeface="Times New Roman" pitchFamily="18" charset="0"/>
                  <a:ea typeface="標楷體" pitchFamily="65" charset="-120"/>
                </a:rPr>
                <a:t>親身感受</a:t>
              </a:r>
            </a:p>
          </p:txBody>
        </p:sp>
        <p:sp>
          <p:nvSpPr>
            <p:cNvPr id="183313" name="Line 16"/>
            <p:cNvSpPr>
              <a:spLocks noChangeShapeType="1"/>
            </p:cNvSpPr>
            <p:nvPr/>
          </p:nvSpPr>
          <p:spPr bwMode="auto">
            <a:xfrm>
              <a:off x="885" y="1906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83314" name="Line 17"/>
            <p:cNvSpPr>
              <a:spLocks noChangeShapeType="1"/>
            </p:cNvSpPr>
            <p:nvPr/>
          </p:nvSpPr>
          <p:spPr bwMode="auto">
            <a:xfrm>
              <a:off x="4785" y="1906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83315" name="Line 18"/>
            <p:cNvSpPr>
              <a:spLocks noChangeShapeType="1"/>
            </p:cNvSpPr>
            <p:nvPr/>
          </p:nvSpPr>
          <p:spPr bwMode="auto">
            <a:xfrm>
              <a:off x="4241" y="1906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83316" name="Line 19"/>
            <p:cNvSpPr>
              <a:spLocks noChangeShapeType="1"/>
            </p:cNvSpPr>
            <p:nvPr/>
          </p:nvSpPr>
          <p:spPr bwMode="auto">
            <a:xfrm>
              <a:off x="3742" y="1906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83317" name="Line 20"/>
            <p:cNvSpPr>
              <a:spLocks noChangeShapeType="1"/>
            </p:cNvSpPr>
            <p:nvPr/>
          </p:nvSpPr>
          <p:spPr bwMode="auto">
            <a:xfrm>
              <a:off x="3107" y="1906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83318" name="Line 21"/>
            <p:cNvSpPr>
              <a:spLocks noChangeShapeType="1"/>
            </p:cNvSpPr>
            <p:nvPr/>
          </p:nvSpPr>
          <p:spPr bwMode="auto">
            <a:xfrm>
              <a:off x="2608" y="1906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83319" name="Line 22"/>
            <p:cNvSpPr>
              <a:spLocks noChangeShapeType="1"/>
            </p:cNvSpPr>
            <p:nvPr/>
          </p:nvSpPr>
          <p:spPr bwMode="auto">
            <a:xfrm>
              <a:off x="2019" y="1906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83320" name="Line 23"/>
            <p:cNvSpPr>
              <a:spLocks noChangeShapeType="1"/>
            </p:cNvSpPr>
            <p:nvPr/>
          </p:nvSpPr>
          <p:spPr bwMode="auto">
            <a:xfrm>
              <a:off x="1474" y="1906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312972-CAAA-44FF-9B84-07FD9AB2159E}" type="slidenum">
              <a:rPr lang="en-US" altLang="zh-TW"/>
              <a:pPr>
                <a:defRPr/>
              </a:pPr>
              <a:t>2</a:t>
            </a:fld>
            <a:endParaRPr lang="en-US" altLang="zh-TW"/>
          </a:p>
        </p:txBody>
      </p:sp>
      <p:sp>
        <p:nvSpPr>
          <p:cNvPr id="1796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體驗學習</a:t>
            </a:r>
            <a:r>
              <a:rPr lang="en-US" altLang="zh-TW" smtClean="0"/>
              <a:t>(Project Adventure)</a:t>
            </a:r>
          </a:p>
        </p:txBody>
      </p:sp>
      <p:sp>
        <p:nvSpPr>
          <p:cNvPr id="16589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052513"/>
            <a:ext cx="5688012" cy="4495800"/>
          </a:xfrm>
        </p:spPr>
        <p:txBody>
          <a:bodyPr/>
          <a:lstStyle/>
          <a:p>
            <a:pPr eaLnBrk="1" hangingPunct="1"/>
            <a:r>
              <a:rPr lang="en-US" altLang="zh-TW" sz="2400" smtClean="0"/>
              <a:t>PA</a:t>
            </a:r>
            <a:r>
              <a:rPr lang="zh-TW" altLang="en-US" sz="2400" smtClean="0"/>
              <a:t>的訓練則是透過一系列經過設計的戶外活動，讓學員在愉快的心情及大自然的環境中，透過活動、遊戲、間題解決</a:t>
            </a:r>
            <a:r>
              <a:rPr lang="en-US" altLang="zh-TW" sz="2400" smtClean="0"/>
              <a:t>‥‥</a:t>
            </a:r>
            <a:r>
              <a:rPr lang="zh-TW" altLang="en-US" sz="2400" smtClean="0"/>
              <a:t>等課程，建立信任，塑造共識，努力達成團隊目標。</a:t>
            </a:r>
          </a:p>
          <a:p>
            <a:pPr eaLnBrk="1" hangingPunct="1"/>
            <a:r>
              <a:rPr lang="en-US" altLang="zh-TW" sz="2400" smtClean="0"/>
              <a:t>PA</a:t>
            </a:r>
            <a:r>
              <a:rPr lang="zh-TW" altLang="en-US" sz="2400" smtClean="0"/>
              <a:t>使用的方法包含藉由身體力行 </a:t>
            </a:r>
            <a:r>
              <a:rPr lang="en-US" altLang="zh-TW" sz="2400" smtClean="0"/>
              <a:t>( Learning by doing )</a:t>
            </a:r>
            <a:r>
              <a:rPr lang="zh-TW" altLang="en-US" sz="2400" smtClean="0"/>
              <a:t>，透過遊戲；活動；信任；溝通領導與被領導 </a:t>
            </a:r>
            <a:r>
              <a:rPr lang="en-US" altLang="zh-TW" sz="2400" smtClean="0"/>
              <a:t>( Leadership &amp; Followship ) </a:t>
            </a:r>
            <a:r>
              <a:rPr lang="zh-TW" altLang="en-US" sz="2400" smtClean="0"/>
              <a:t>；問題解決 </a:t>
            </a:r>
            <a:r>
              <a:rPr lang="en-US" altLang="zh-TW" sz="2400" smtClean="0"/>
              <a:t>( Problem solving ) </a:t>
            </a:r>
            <a:r>
              <a:rPr lang="zh-TW" altLang="en-US" sz="2400" smtClean="0"/>
              <a:t>等挑戰性課程，建立工作團隊 </a:t>
            </a:r>
            <a:r>
              <a:rPr lang="en-US" altLang="zh-TW" sz="2400" smtClean="0"/>
              <a:t>( Team Building )</a:t>
            </a:r>
            <a:r>
              <a:rPr lang="zh-TW" altLang="en-US" sz="2400" smtClean="0"/>
              <a:t>強化團隊情誼，激發團隊向心力及激勵團隊，並且確實完成團隊目標</a:t>
            </a:r>
            <a:r>
              <a:rPr lang="en-US" altLang="zh-TW" sz="2400" smtClean="0"/>
              <a:t>(Goal set)</a:t>
            </a:r>
            <a:r>
              <a:rPr lang="zh-TW" altLang="en-US" sz="2400" smtClean="0"/>
              <a:t>。</a:t>
            </a:r>
          </a:p>
        </p:txBody>
      </p:sp>
      <p:pic>
        <p:nvPicPr>
          <p:cNvPr id="165893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300788" y="1412875"/>
            <a:ext cx="2319337" cy="1735138"/>
          </a:xfrm>
          <a:noFill/>
        </p:spPr>
      </p:pic>
      <p:pic>
        <p:nvPicPr>
          <p:cNvPr id="165894" name="Picture 5" descr="02_02_0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6300788" y="3573463"/>
            <a:ext cx="2305050" cy="1643062"/>
          </a:xfrm>
          <a:noFill/>
        </p:spPr>
      </p:pic>
      <p:sp>
        <p:nvSpPr>
          <p:cNvPr id="165895" name="Text Box 6"/>
          <p:cNvSpPr txBox="1">
            <a:spLocks noChangeArrowheads="1"/>
          </p:cNvSpPr>
          <p:nvPr/>
        </p:nvSpPr>
        <p:spPr bwMode="auto">
          <a:xfrm>
            <a:off x="5848350" y="5392738"/>
            <a:ext cx="2971800" cy="730250"/>
          </a:xfrm>
          <a:prstGeom prst="rect">
            <a:avLst/>
          </a:prstGeom>
          <a:solidFill>
            <a:srgbClr val="3333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1400"/>
              <a:t>You hear and you forget, you see and you remember, you do and you understand. ---Learn by doing.</a:t>
            </a:r>
          </a:p>
        </p:txBody>
      </p:sp>
      <p:sp>
        <p:nvSpPr>
          <p:cNvPr id="165896" name="Text Box 7"/>
          <p:cNvSpPr txBox="1">
            <a:spLocks noChangeArrowheads="1"/>
          </p:cNvSpPr>
          <p:nvPr/>
        </p:nvSpPr>
        <p:spPr bwMode="auto">
          <a:xfrm>
            <a:off x="2751138" y="6164263"/>
            <a:ext cx="3908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1400">
                <a:latin typeface="Times New Roman" pitchFamily="18" charset="0"/>
                <a:ea typeface="標楷體" pitchFamily="65" charset="-120"/>
              </a:rPr>
              <a:t>資料來源：</a:t>
            </a:r>
            <a:r>
              <a:rPr lang="en-US" altLang="zh-TW" sz="1400">
                <a:latin typeface="Times New Roman" pitchFamily="18" charset="0"/>
                <a:ea typeface="標楷體" pitchFamily="65" charset="-120"/>
              </a:rPr>
              <a:t>http://www.pataiwan.com.tw/index.htm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B4C867-24B1-4D7C-9C93-6114C0585DC3}" type="slidenum">
              <a:rPr lang="en-US" altLang="zh-TW"/>
              <a:pPr>
                <a:defRPr/>
              </a:pPr>
              <a:t>20</a:t>
            </a:fld>
            <a:endParaRPr lang="en-US" altLang="zh-TW"/>
          </a:p>
        </p:txBody>
      </p:sp>
      <p:sp>
        <p:nvSpPr>
          <p:cNvPr id="162201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8208963" cy="1143000"/>
          </a:xfrm>
        </p:spPr>
        <p:txBody>
          <a:bodyPr lIns="92075" tIns="46037" rIns="92075" bIns="46037"/>
          <a:lstStyle/>
          <a:p>
            <a:pPr eaLnBrk="1" hangingPunct="1">
              <a:defRPr/>
            </a:pPr>
            <a:r>
              <a:rPr lang="zh-TW" altLang="en-US" smtClean="0"/>
              <a:t>惠普知識管理之理論基礎</a:t>
            </a:r>
          </a:p>
        </p:txBody>
      </p:sp>
      <p:sp>
        <p:nvSpPr>
          <p:cNvPr id="184324" name="Text Box 10"/>
          <p:cNvSpPr txBox="1">
            <a:spLocks noChangeArrowheads="1"/>
          </p:cNvSpPr>
          <p:nvPr/>
        </p:nvSpPr>
        <p:spPr bwMode="auto">
          <a:xfrm>
            <a:off x="250825" y="1917700"/>
            <a:ext cx="863600" cy="45720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內隱</a:t>
            </a:r>
          </a:p>
        </p:txBody>
      </p: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682625" y="2492375"/>
            <a:ext cx="3814763" cy="2736850"/>
            <a:chOff x="430" y="1570"/>
            <a:chExt cx="2403" cy="1724"/>
          </a:xfrm>
        </p:grpSpPr>
        <p:sp>
          <p:nvSpPr>
            <p:cNvPr id="184350" name="Text Box 4"/>
            <p:cNvSpPr txBox="1">
              <a:spLocks noChangeArrowheads="1"/>
            </p:cNvSpPr>
            <p:nvPr/>
          </p:nvSpPr>
          <p:spPr bwMode="auto">
            <a:xfrm>
              <a:off x="611" y="1884"/>
              <a:ext cx="222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b="1">
                  <a:solidFill>
                    <a:srgbClr val="FF9966"/>
                  </a:solidFill>
                  <a:latin typeface="標楷體" pitchFamily="65" charset="-120"/>
                  <a:ea typeface="標楷體" pitchFamily="65" charset="-120"/>
                </a:rPr>
                <a:t>課堂講授</a:t>
              </a:r>
              <a:r>
                <a:rPr lang="en-US" altLang="zh-TW" b="1">
                  <a:solidFill>
                    <a:srgbClr val="FF9966"/>
                  </a:solidFill>
                  <a:latin typeface="標楷體" pitchFamily="65" charset="-120"/>
                  <a:ea typeface="標楷體" pitchFamily="65" charset="-120"/>
                </a:rPr>
                <a:t>(</a:t>
              </a:r>
              <a:r>
                <a:rPr lang="zh-TW" altLang="en-US" b="1">
                  <a:solidFill>
                    <a:srgbClr val="FF9966"/>
                  </a:solidFill>
                  <a:latin typeface="標楷體" pitchFamily="65" charset="-120"/>
                  <a:ea typeface="標楷體" pitchFamily="65" charset="-120"/>
                </a:rPr>
                <a:t>外→內</a:t>
              </a:r>
              <a:r>
                <a:rPr lang="en-US" altLang="zh-TW" b="1">
                  <a:solidFill>
                    <a:srgbClr val="FF9966"/>
                  </a:solidFill>
                  <a:latin typeface="標楷體" pitchFamily="65" charset="-120"/>
                  <a:ea typeface="標楷體" pitchFamily="65" charset="-120"/>
                </a:rPr>
                <a:t>)</a:t>
              </a:r>
            </a:p>
          </p:txBody>
        </p:sp>
        <p:grpSp>
          <p:nvGrpSpPr>
            <p:cNvPr id="3" name="Group 42"/>
            <p:cNvGrpSpPr>
              <a:grpSpLocks/>
            </p:cNvGrpSpPr>
            <p:nvPr/>
          </p:nvGrpSpPr>
          <p:grpSpPr bwMode="auto">
            <a:xfrm>
              <a:off x="430" y="1570"/>
              <a:ext cx="2313" cy="1724"/>
              <a:chOff x="430" y="1570"/>
              <a:chExt cx="2313" cy="1724"/>
            </a:xfrm>
          </p:grpSpPr>
          <p:sp>
            <p:nvSpPr>
              <p:cNvPr id="184352" name="Text Box 3"/>
              <p:cNvSpPr txBox="1">
                <a:spLocks noChangeArrowheads="1"/>
              </p:cNvSpPr>
              <p:nvPr/>
            </p:nvSpPr>
            <p:spPr bwMode="auto">
              <a:xfrm>
                <a:off x="611" y="3063"/>
                <a:ext cx="213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TW" altLang="en-US" b="1">
                    <a:latin typeface="標楷體" pitchFamily="65" charset="-120"/>
                    <a:ea typeface="標楷體" pitchFamily="65" charset="-120"/>
                  </a:rPr>
                  <a:t>諮詢維修服務</a:t>
                </a:r>
                <a:r>
                  <a:rPr lang="en-US" altLang="zh-TW" b="1">
                    <a:latin typeface="標楷體" pitchFamily="65" charset="-120"/>
                    <a:ea typeface="標楷體" pitchFamily="65" charset="-120"/>
                  </a:rPr>
                  <a:t>(</a:t>
                </a:r>
                <a:r>
                  <a:rPr lang="zh-TW" altLang="en-US" b="1">
                    <a:latin typeface="標楷體" pitchFamily="65" charset="-120"/>
                    <a:ea typeface="標楷體" pitchFamily="65" charset="-120"/>
                  </a:rPr>
                  <a:t>外→內</a:t>
                </a:r>
                <a:r>
                  <a:rPr lang="en-US" altLang="zh-TW" b="1">
                    <a:latin typeface="標楷體" pitchFamily="65" charset="-120"/>
                    <a:ea typeface="標楷體" pitchFamily="65" charset="-120"/>
                  </a:rPr>
                  <a:t>)</a:t>
                </a:r>
              </a:p>
            </p:txBody>
          </p:sp>
          <p:sp>
            <p:nvSpPr>
              <p:cNvPr id="184353" name="Text Box 5"/>
              <p:cNvSpPr txBox="1">
                <a:spLocks noChangeArrowheads="1"/>
              </p:cNvSpPr>
              <p:nvPr/>
            </p:nvSpPr>
            <p:spPr bwMode="auto">
              <a:xfrm>
                <a:off x="611" y="2115"/>
                <a:ext cx="1589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TW" altLang="en-US" b="1">
                    <a:latin typeface="標楷體" pitchFamily="65" charset="-120"/>
                    <a:ea typeface="標楷體" pitchFamily="65" charset="-120"/>
                  </a:rPr>
                  <a:t>師徒制度</a:t>
                </a:r>
                <a:r>
                  <a:rPr lang="en-US" altLang="zh-TW" b="1">
                    <a:latin typeface="標楷體" pitchFamily="65" charset="-120"/>
                    <a:ea typeface="標楷體" pitchFamily="65" charset="-120"/>
                  </a:rPr>
                  <a:t>(</a:t>
                </a:r>
                <a:r>
                  <a:rPr lang="zh-TW" altLang="en-US" b="1">
                    <a:latin typeface="標楷體" pitchFamily="65" charset="-120"/>
                    <a:ea typeface="標楷體" pitchFamily="65" charset="-120"/>
                  </a:rPr>
                  <a:t>外</a:t>
                </a:r>
                <a:r>
                  <a:rPr lang="en-US" altLang="zh-TW" b="1">
                    <a:latin typeface="標楷體" pitchFamily="65" charset="-120"/>
                    <a:ea typeface="標楷體" pitchFamily="65" charset="-120"/>
                  </a:rPr>
                  <a:t>/</a:t>
                </a:r>
                <a:r>
                  <a:rPr lang="zh-TW" altLang="en-US" b="1">
                    <a:latin typeface="標楷體" pitchFamily="65" charset="-120"/>
                    <a:ea typeface="標楷體" pitchFamily="65" charset="-120"/>
                  </a:rPr>
                  <a:t>內→內</a:t>
                </a:r>
                <a:r>
                  <a:rPr lang="en-US" altLang="zh-TW" b="1">
                    <a:latin typeface="標楷體" pitchFamily="65" charset="-120"/>
                    <a:ea typeface="標楷體" pitchFamily="65" charset="-120"/>
                  </a:rPr>
                  <a:t>)</a:t>
                </a:r>
              </a:p>
            </p:txBody>
          </p:sp>
          <p:sp>
            <p:nvSpPr>
              <p:cNvPr id="184354" name="Text Box 6"/>
              <p:cNvSpPr txBox="1">
                <a:spLocks noChangeArrowheads="1"/>
              </p:cNvSpPr>
              <p:nvPr/>
            </p:nvSpPr>
            <p:spPr bwMode="auto">
              <a:xfrm>
                <a:off x="611" y="1616"/>
                <a:ext cx="127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TW" altLang="en-US" b="1">
                    <a:latin typeface="標楷體" pitchFamily="65" charset="-120"/>
                    <a:ea typeface="標楷體" pitchFamily="65" charset="-120"/>
                  </a:rPr>
                  <a:t>實習制度</a:t>
                </a:r>
                <a:r>
                  <a:rPr lang="en-US" altLang="zh-TW" b="1">
                    <a:latin typeface="標楷體" pitchFamily="65" charset="-120"/>
                    <a:ea typeface="標楷體" pitchFamily="65" charset="-120"/>
                  </a:rPr>
                  <a:t>(</a:t>
                </a:r>
                <a:r>
                  <a:rPr lang="zh-TW" altLang="en-US" b="1">
                    <a:latin typeface="標楷體" pitchFamily="65" charset="-120"/>
                    <a:ea typeface="標楷體" pitchFamily="65" charset="-120"/>
                  </a:rPr>
                  <a:t>外→內</a:t>
                </a:r>
                <a:r>
                  <a:rPr lang="en-US" altLang="zh-TW" b="1">
                    <a:latin typeface="標楷體" pitchFamily="65" charset="-120"/>
                    <a:ea typeface="標楷體" pitchFamily="65" charset="-120"/>
                  </a:rPr>
                  <a:t>)</a:t>
                </a:r>
              </a:p>
            </p:txBody>
          </p:sp>
          <p:sp>
            <p:nvSpPr>
              <p:cNvPr id="184355" name="Text Box 7"/>
              <p:cNvSpPr txBox="1">
                <a:spLocks noChangeArrowheads="1"/>
              </p:cNvSpPr>
              <p:nvPr/>
            </p:nvSpPr>
            <p:spPr bwMode="auto">
              <a:xfrm>
                <a:off x="611" y="2614"/>
                <a:ext cx="131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TW" altLang="en-US" b="1">
                    <a:latin typeface="標楷體" pitchFamily="65" charset="-120"/>
                    <a:ea typeface="標楷體" pitchFamily="65" charset="-120"/>
                  </a:rPr>
                  <a:t>實地考察</a:t>
                </a:r>
                <a:r>
                  <a:rPr lang="en-US" altLang="zh-TW" b="1">
                    <a:latin typeface="標楷體" pitchFamily="65" charset="-120"/>
                    <a:ea typeface="標楷體" pitchFamily="65" charset="-120"/>
                  </a:rPr>
                  <a:t>(</a:t>
                </a:r>
                <a:r>
                  <a:rPr lang="zh-TW" altLang="en-US" b="1">
                    <a:latin typeface="標楷體" pitchFamily="65" charset="-120"/>
                    <a:ea typeface="標楷體" pitchFamily="65" charset="-120"/>
                  </a:rPr>
                  <a:t>內→內</a:t>
                </a:r>
                <a:r>
                  <a:rPr lang="en-US" altLang="zh-TW" b="1">
                    <a:latin typeface="標楷體" pitchFamily="65" charset="-120"/>
                    <a:ea typeface="標楷體" pitchFamily="65" charset="-120"/>
                  </a:rPr>
                  <a:t>)</a:t>
                </a:r>
              </a:p>
            </p:txBody>
          </p:sp>
          <p:sp>
            <p:nvSpPr>
              <p:cNvPr id="184356" name="Text Box 8"/>
              <p:cNvSpPr txBox="1">
                <a:spLocks noChangeArrowheads="1"/>
              </p:cNvSpPr>
              <p:nvPr/>
            </p:nvSpPr>
            <p:spPr bwMode="auto">
              <a:xfrm>
                <a:off x="611" y="2841"/>
                <a:ext cx="127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TW" altLang="en-US" b="1">
                    <a:solidFill>
                      <a:srgbClr val="FF9966"/>
                    </a:solidFill>
                    <a:latin typeface="標楷體" pitchFamily="65" charset="-120"/>
                    <a:ea typeface="標楷體" pitchFamily="65" charset="-120"/>
                  </a:rPr>
                  <a:t>親身感受</a:t>
                </a:r>
                <a:r>
                  <a:rPr lang="en-US" altLang="zh-TW" b="1">
                    <a:solidFill>
                      <a:srgbClr val="FF9966"/>
                    </a:solidFill>
                    <a:latin typeface="標楷體" pitchFamily="65" charset="-120"/>
                    <a:ea typeface="標楷體" pitchFamily="65" charset="-120"/>
                  </a:rPr>
                  <a:t>(</a:t>
                </a:r>
                <a:r>
                  <a:rPr lang="zh-TW" altLang="en-US" b="1">
                    <a:solidFill>
                      <a:srgbClr val="FF9966"/>
                    </a:solidFill>
                    <a:latin typeface="標楷體" pitchFamily="65" charset="-120"/>
                    <a:ea typeface="標楷體" pitchFamily="65" charset="-120"/>
                  </a:rPr>
                  <a:t>內→內</a:t>
                </a:r>
                <a:r>
                  <a:rPr lang="en-US" altLang="zh-TW" b="1">
                    <a:solidFill>
                      <a:srgbClr val="FF9966"/>
                    </a:solidFill>
                    <a:latin typeface="標楷體" pitchFamily="65" charset="-120"/>
                    <a:ea typeface="標楷體" pitchFamily="65" charset="-120"/>
                  </a:rPr>
                  <a:t>)</a:t>
                </a:r>
              </a:p>
            </p:txBody>
          </p:sp>
          <p:sp>
            <p:nvSpPr>
              <p:cNvPr id="184357" name="Text Box 9"/>
              <p:cNvSpPr txBox="1">
                <a:spLocks noChangeArrowheads="1"/>
              </p:cNvSpPr>
              <p:nvPr/>
            </p:nvSpPr>
            <p:spPr bwMode="auto">
              <a:xfrm>
                <a:off x="611" y="2342"/>
                <a:ext cx="1589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TW" altLang="en-US" b="1">
                    <a:solidFill>
                      <a:srgbClr val="FF9966"/>
                    </a:solidFill>
                    <a:latin typeface="標楷體" pitchFamily="65" charset="-120"/>
                    <a:ea typeface="標楷體" pitchFamily="65" charset="-120"/>
                  </a:rPr>
                  <a:t>教育訓練</a:t>
                </a:r>
                <a:r>
                  <a:rPr lang="en-US" altLang="zh-TW" b="1">
                    <a:solidFill>
                      <a:srgbClr val="FF9966"/>
                    </a:solidFill>
                    <a:latin typeface="標楷體" pitchFamily="65" charset="-120"/>
                    <a:ea typeface="標楷體" pitchFamily="65" charset="-120"/>
                  </a:rPr>
                  <a:t>(</a:t>
                </a:r>
                <a:r>
                  <a:rPr lang="zh-TW" altLang="en-US" b="1">
                    <a:solidFill>
                      <a:srgbClr val="FF9966"/>
                    </a:solidFill>
                    <a:latin typeface="標楷體" pitchFamily="65" charset="-120"/>
                    <a:ea typeface="標楷體" pitchFamily="65" charset="-120"/>
                  </a:rPr>
                  <a:t>外</a:t>
                </a:r>
                <a:r>
                  <a:rPr lang="en-US" altLang="zh-TW" b="1">
                    <a:solidFill>
                      <a:srgbClr val="FF9966"/>
                    </a:solidFill>
                    <a:latin typeface="標楷體" pitchFamily="65" charset="-120"/>
                    <a:ea typeface="標楷體" pitchFamily="65" charset="-120"/>
                  </a:rPr>
                  <a:t>/</a:t>
                </a:r>
                <a:r>
                  <a:rPr lang="zh-TW" altLang="en-US" b="1">
                    <a:solidFill>
                      <a:srgbClr val="FF9966"/>
                    </a:solidFill>
                    <a:latin typeface="標楷體" pitchFamily="65" charset="-120"/>
                    <a:ea typeface="標楷體" pitchFamily="65" charset="-120"/>
                  </a:rPr>
                  <a:t>內→內</a:t>
                </a:r>
                <a:r>
                  <a:rPr lang="en-US" altLang="zh-TW" b="1">
                    <a:solidFill>
                      <a:srgbClr val="FF9966"/>
                    </a:solidFill>
                    <a:latin typeface="標楷體" pitchFamily="65" charset="-120"/>
                    <a:ea typeface="標楷體" pitchFamily="65" charset="-120"/>
                  </a:rPr>
                  <a:t>)</a:t>
                </a:r>
              </a:p>
            </p:txBody>
          </p:sp>
          <p:sp>
            <p:nvSpPr>
              <p:cNvPr id="184358" name="Line 11"/>
              <p:cNvSpPr>
                <a:spLocks noChangeShapeType="1"/>
              </p:cNvSpPr>
              <p:nvPr/>
            </p:nvSpPr>
            <p:spPr bwMode="auto">
              <a:xfrm>
                <a:off x="430" y="1570"/>
                <a:ext cx="0" cy="16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84359" name="Line 12"/>
              <p:cNvSpPr>
                <a:spLocks noChangeShapeType="1"/>
              </p:cNvSpPr>
              <p:nvPr/>
            </p:nvSpPr>
            <p:spPr bwMode="auto">
              <a:xfrm>
                <a:off x="430" y="3203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84360" name="Line 13"/>
              <p:cNvSpPr>
                <a:spLocks noChangeShapeType="1"/>
              </p:cNvSpPr>
              <p:nvPr/>
            </p:nvSpPr>
            <p:spPr bwMode="auto">
              <a:xfrm>
                <a:off x="430" y="2977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84361" name="Line 14"/>
              <p:cNvSpPr>
                <a:spLocks noChangeShapeType="1"/>
              </p:cNvSpPr>
              <p:nvPr/>
            </p:nvSpPr>
            <p:spPr bwMode="auto">
              <a:xfrm>
                <a:off x="430" y="2750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84362" name="Line 15"/>
              <p:cNvSpPr>
                <a:spLocks noChangeShapeType="1"/>
              </p:cNvSpPr>
              <p:nvPr/>
            </p:nvSpPr>
            <p:spPr bwMode="auto">
              <a:xfrm>
                <a:off x="430" y="2478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84363" name="Line 16"/>
              <p:cNvSpPr>
                <a:spLocks noChangeShapeType="1"/>
              </p:cNvSpPr>
              <p:nvPr/>
            </p:nvSpPr>
            <p:spPr bwMode="auto">
              <a:xfrm>
                <a:off x="430" y="2251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84364" name="Line 17"/>
              <p:cNvSpPr>
                <a:spLocks noChangeShapeType="1"/>
              </p:cNvSpPr>
              <p:nvPr/>
            </p:nvSpPr>
            <p:spPr bwMode="auto">
              <a:xfrm>
                <a:off x="430" y="2024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84365" name="Line 18"/>
              <p:cNvSpPr>
                <a:spLocks noChangeShapeType="1"/>
              </p:cNvSpPr>
              <p:nvPr/>
            </p:nvSpPr>
            <p:spPr bwMode="auto">
              <a:xfrm>
                <a:off x="430" y="1752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sp>
        <p:nvSpPr>
          <p:cNvPr id="184326" name="Text Box 19"/>
          <p:cNvSpPr txBox="1">
            <a:spLocks noChangeArrowheads="1"/>
          </p:cNvSpPr>
          <p:nvPr/>
        </p:nvSpPr>
        <p:spPr bwMode="auto">
          <a:xfrm>
            <a:off x="3276600" y="1892300"/>
            <a:ext cx="863600" cy="457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外顯</a:t>
            </a:r>
          </a:p>
        </p:txBody>
      </p:sp>
      <p:grpSp>
        <p:nvGrpSpPr>
          <p:cNvPr id="4" name="Group 43"/>
          <p:cNvGrpSpPr>
            <a:grpSpLocks/>
          </p:cNvGrpSpPr>
          <p:nvPr/>
        </p:nvGrpSpPr>
        <p:grpSpPr bwMode="auto">
          <a:xfrm>
            <a:off x="3635375" y="2349500"/>
            <a:ext cx="5508625" cy="3887788"/>
            <a:chOff x="2290" y="1480"/>
            <a:chExt cx="3470" cy="2449"/>
          </a:xfrm>
        </p:grpSpPr>
        <p:sp>
          <p:nvSpPr>
            <p:cNvPr id="184333" name="Text Box 20"/>
            <p:cNvSpPr txBox="1">
              <a:spLocks noChangeArrowheads="1"/>
            </p:cNvSpPr>
            <p:nvPr/>
          </p:nvSpPr>
          <p:spPr bwMode="auto">
            <a:xfrm>
              <a:off x="2472" y="1525"/>
              <a:ext cx="204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b="1">
                  <a:latin typeface="標楷體" pitchFamily="65" charset="-120"/>
                  <a:ea typeface="標楷體" pitchFamily="65" charset="-120"/>
                </a:rPr>
                <a:t>提案制度</a:t>
              </a:r>
              <a:r>
                <a:rPr lang="en-US" altLang="zh-TW" b="1">
                  <a:latin typeface="標楷體" pitchFamily="65" charset="-120"/>
                  <a:ea typeface="標楷體" pitchFamily="65" charset="-120"/>
                </a:rPr>
                <a:t>(</a:t>
              </a:r>
              <a:r>
                <a:rPr lang="zh-TW" altLang="en-US" b="1">
                  <a:latin typeface="標楷體" pitchFamily="65" charset="-120"/>
                  <a:ea typeface="標楷體" pitchFamily="65" charset="-120"/>
                </a:rPr>
                <a:t>內→外</a:t>
              </a:r>
              <a:r>
                <a:rPr lang="en-US" altLang="zh-TW" b="1">
                  <a:latin typeface="標楷體" pitchFamily="65" charset="-120"/>
                  <a:ea typeface="標楷體" pitchFamily="65" charset="-120"/>
                </a:rPr>
                <a:t>)</a:t>
              </a:r>
            </a:p>
          </p:txBody>
        </p:sp>
        <p:sp>
          <p:nvSpPr>
            <p:cNvPr id="184334" name="Text Box 21"/>
            <p:cNvSpPr txBox="1">
              <a:spLocks noChangeArrowheads="1"/>
            </p:cNvSpPr>
            <p:nvPr/>
          </p:nvSpPr>
          <p:spPr bwMode="auto">
            <a:xfrm>
              <a:off x="2472" y="1752"/>
              <a:ext cx="204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b="1">
                  <a:solidFill>
                    <a:srgbClr val="FF9966"/>
                  </a:solidFill>
                  <a:latin typeface="Times New Roman" pitchFamily="18" charset="0"/>
                  <a:ea typeface="標楷體" pitchFamily="65" charset="-120"/>
                </a:rPr>
                <a:t>Technology(</a:t>
              </a:r>
              <a:r>
                <a:rPr lang="zh-TW" altLang="en-US" b="1">
                  <a:solidFill>
                    <a:srgbClr val="FF9966"/>
                  </a:solidFill>
                  <a:latin typeface="Times New Roman" pitchFamily="18" charset="0"/>
                  <a:ea typeface="標楷體" pitchFamily="65" charset="-120"/>
                </a:rPr>
                <a:t>外→外</a:t>
              </a:r>
              <a:r>
                <a:rPr lang="en-US" altLang="zh-TW" b="1">
                  <a:solidFill>
                    <a:srgbClr val="FF9966"/>
                  </a:solidFill>
                  <a:latin typeface="Times New Roman" pitchFamily="18" charset="0"/>
                  <a:ea typeface="標楷體" pitchFamily="65" charset="-120"/>
                </a:rPr>
                <a:t>)</a:t>
              </a:r>
            </a:p>
          </p:txBody>
        </p:sp>
        <p:sp>
          <p:nvSpPr>
            <p:cNvPr id="184335" name="Rectangle 22"/>
            <p:cNvSpPr>
              <a:spLocks noChangeArrowheads="1"/>
            </p:cNvSpPr>
            <p:nvPr/>
          </p:nvSpPr>
          <p:spPr bwMode="auto">
            <a:xfrm>
              <a:off x="2880" y="2069"/>
              <a:ext cx="2812" cy="68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84336" name="Text Box 23"/>
            <p:cNvSpPr txBox="1">
              <a:spLocks noChangeArrowheads="1"/>
            </p:cNvSpPr>
            <p:nvPr/>
          </p:nvSpPr>
          <p:spPr bwMode="auto">
            <a:xfrm>
              <a:off x="2925" y="2180"/>
              <a:ext cx="2813" cy="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latin typeface="Times New Roman" pitchFamily="18" charset="0"/>
                  <a:ea typeface="標楷體" pitchFamily="65" charset="-120"/>
                </a:rPr>
                <a:t>a.</a:t>
              </a:r>
              <a:r>
                <a:rPr lang="zh-TW" altLang="en-US">
                  <a:latin typeface="Times New Roman" pitchFamily="18" charset="0"/>
                  <a:ea typeface="標楷體" pitchFamily="65" charset="-120"/>
                </a:rPr>
                <a:t>電腦及週邊設備  </a:t>
              </a:r>
              <a:r>
                <a:rPr lang="en-US" altLang="zh-TW">
                  <a:latin typeface="Times New Roman" pitchFamily="18" charset="0"/>
                  <a:ea typeface="標楷體" pitchFamily="65" charset="-120"/>
                </a:rPr>
                <a:t>b.</a:t>
              </a:r>
              <a:r>
                <a:rPr lang="zh-TW" altLang="en-US">
                  <a:latin typeface="Times New Roman" pitchFamily="18" charset="0"/>
                  <a:ea typeface="標楷體" pitchFamily="65" charset="-120"/>
                </a:rPr>
                <a:t>電子量測儀器  </a:t>
              </a:r>
            </a:p>
            <a:p>
              <a:pPr>
                <a:spcBef>
                  <a:spcPct val="50000"/>
                </a:spcBef>
              </a:pPr>
              <a:r>
                <a:rPr lang="en-US" altLang="zh-TW">
                  <a:latin typeface="Times New Roman" pitchFamily="18" charset="0"/>
                  <a:ea typeface="標楷體" pitchFamily="65" charset="-120"/>
                </a:rPr>
                <a:t>c.</a:t>
              </a:r>
              <a:r>
                <a:rPr lang="zh-TW" altLang="en-US">
                  <a:latin typeface="Times New Roman" pitchFamily="18" charset="0"/>
                  <a:ea typeface="標楷體" pitchFamily="65" charset="-120"/>
                </a:rPr>
                <a:t>醫療儀備 </a:t>
              </a:r>
              <a:r>
                <a:rPr lang="en-US" altLang="zh-TW">
                  <a:latin typeface="Times New Roman" pitchFamily="18" charset="0"/>
                  <a:ea typeface="標楷體" pitchFamily="65" charset="-120"/>
                </a:rPr>
                <a:t>d.</a:t>
              </a:r>
              <a:r>
                <a:rPr lang="zh-TW" altLang="en-US">
                  <a:latin typeface="Times New Roman" pitchFamily="18" charset="0"/>
                  <a:ea typeface="標楷體" pitchFamily="65" charset="-120"/>
                </a:rPr>
                <a:t>化學分析儀器 </a:t>
              </a:r>
              <a:r>
                <a:rPr lang="en-US" altLang="zh-TW">
                  <a:latin typeface="Times New Roman" pitchFamily="18" charset="0"/>
                  <a:ea typeface="標楷體" pitchFamily="65" charset="-120"/>
                </a:rPr>
                <a:t>e.</a:t>
              </a:r>
              <a:r>
                <a:rPr lang="zh-TW" altLang="en-US">
                  <a:latin typeface="Times New Roman" pitchFamily="18" charset="0"/>
                  <a:ea typeface="標楷體" pitchFamily="65" charset="-120"/>
                </a:rPr>
                <a:t>電子元件</a:t>
              </a:r>
            </a:p>
            <a:p>
              <a:pPr>
                <a:spcBef>
                  <a:spcPct val="50000"/>
                </a:spcBef>
              </a:pPr>
              <a:endParaRPr lang="en-US" altLang="zh-TW"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184337" name="Text Box 24"/>
            <p:cNvSpPr txBox="1">
              <a:spLocks noChangeArrowheads="1"/>
            </p:cNvSpPr>
            <p:nvPr/>
          </p:nvSpPr>
          <p:spPr bwMode="auto">
            <a:xfrm>
              <a:off x="2517" y="2795"/>
              <a:ext cx="204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b="1">
                  <a:latin typeface="Times New Roman" pitchFamily="18" charset="0"/>
                  <a:ea typeface="標楷體" pitchFamily="65" charset="-120"/>
                </a:rPr>
                <a:t>Know-how(</a:t>
              </a:r>
              <a:r>
                <a:rPr lang="zh-TW" altLang="en-US" b="1">
                  <a:latin typeface="Times New Roman" pitchFamily="18" charset="0"/>
                  <a:ea typeface="標楷體" pitchFamily="65" charset="-120"/>
                </a:rPr>
                <a:t>外→外</a:t>
              </a:r>
              <a:r>
                <a:rPr lang="en-US" altLang="zh-TW" b="1">
                  <a:latin typeface="Times New Roman" pitchFamily="18" charset="0"/>
                  <a:ea typeface="標楷體" pitchFamily="65" charset="-120"/>
                </a:rPr>
                <a:t>)</a:t>
              </a:r>
            </a:p>
          </p:txBody>
        </p:sp>
        <p:sp>
          <p:nvSpPr>
            <p:cNvPr id="184338" name="Text Box 25"/>
            <p:cNvSpPr txBox="1">
              <a:spLocks noChangeArrowheads="1"/>
            </p:cNvSpPr>
            <p:nvPr/>
          </p:nvSpPr>
          <p:spPr bwMode="auto">
            <a:xfrm>
              <a:off x="2472" y="3698"/>
              <a:ext cx="21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b="1">
                  <a:solidFill>
                    <a:srgbClr val="FF9966"/>
                  </a:solidFill>
                  <a:latin typeface="標楷體" pitchFamily="65" charset="-120"/>
                  <a:ea typeface="標楷體" pitchFamily="65" charset="-120"/>
                </a:rPr>
                <a:t>諮詢維修服務</a:t>
              </a:r>
              <a:r>
                <a:rPr lang="en-US" altLang="zh-TW" b="1">
                  <a:solidFill>
                    <a:srgbClr val="FF9966"/>
                  </a:solidFill>
                  <a:latin typeface="標楷體" pitchFamily="65" charset="-120"/>
                  <a:ea typeface="標楷體" pitchFamily="65" charset="-120"/>
                </a:rPr>
                <a:t>(</a:t>
              </a:r>
              <a:r>
                <a:rPr lang="zh-TW" altLang="en-US" b="1">
                  <a:solidFill>
                    <a:srgbClr val="FF9966"/>
                  </a:solidFill>
                  <a:latin typeface="標楷體" pitchFamily="65" charset="-120"/>
                  <a:ea typeface="標楷體" pitchFamily="65" charset="-120"/>
                </a:rPr>
                <a:t>外→外</a:t>
              </a:r>
              <a:r>
                <a:rPr lang="en-US" altLang="zh-TW" b="1">
                  <a:solidFill>
                    <a:srgbClr val="FF9966"/>
                  </a:solidFill>
                  <a:latin typeface="標楷體" pitchFamily="65" charset="-120"/>
                  <a:ea typeface="標楷體" pitchFamily="65" charset="-120"/>
                </a:rPr>
                <a:t>)</a:t>
              </a:r>
            </a:p>
          </p:txBody>
        </p:sp>
        <p:sp>
          <p:nvSpPr>
            <p:cNvPr id="184339" name="Line 26"/>
            <p:cNvSpPr>
              <a:spLocks noChangeShapeType="1"/>
            </p:cNvSpPr>
            <p:nvPr/>
          </p:nvSpPr>
          <p:spPr bwMode="auto">
            <a:xfrm>
              <a:off x="2290" y="1480"/>
              <a:ext cx="0" cy="23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84340" name="Line 27"/>
            <p:cNvSpPr>
              <a:spLocks noChangeShapeType="1"/>
            </p:cNvSpPr>
            <p:nvPr/>
          </p:nvSpPr>
          <p:spPr bwMode="auto">
            <a:xfrm>
              <a:off x="2290" y="1661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84341" name="Line 28"/>
            <p:cNvSpPr>
              <a:spLocks noChangeShapeType="1"/>
            </p:cNvSpPr>
            <p:nvPr/>
          </p:nvSpPr>
          <p:spPr bwMode="auto">
            <a:xfrm>
              <a:off x="2290" y="1888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84342" name="Line 29"/>
            <p:cNvSpPr>
              <a:spLocks noChangeShapeType="1"/>
            </p:cNvSpPr>
            <p:nvPr/>
          </p:nvSpPr>
          <p:spPr bwMode="auto">
            <a:xfrm>
              <a:off x="2290" y="2931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84343" name="Line 30"/>
            <p:cNvSpPr>
              <a:spLocks noChangeShapeType="1"/>
            </p:cNvSpPr>
            <p:nvPr/>
          </p:nvSpPr>
          <p:spPr bwMode="auto">
            <a:xfrm>
              <a:off x="2290" y="3838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84344" name="Line 31"/>
            <p:cNvSpPr>
              <a:spLocks noChangeShapeType="1"/>
            </p:cNvSpPr>
            <p:nvPr/>
          </p:nvSpPr>
          <p:spPr bwMode="auto">
            <a:xfrm>
              <a:off x="2699" y="2387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84345" name="Line 32"/>
            <p:cNvSpPr>
              <a:spLocks noChangeShapeType="1"/>
            </p:cNvSpPr>
            <p:nvPr/>
          </p:nvSpPr>
          <p:spPr bwMode="auto">
            <a:xfrm>
              <a:off x="2699" y="1979"/>
              <a:ext cx="0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84346" name="Line 33"/>
            <p:cNvSpPr>
              <a:spLocks noChangeShapeType="1"/>
            </p:cNvSpPr>
            <p:nvPr/>
          </p:nvSpPr>
          <p:spPr bwMode="auto">
            <a:xfrm>
              <a:off x="2699" y="3385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84347" name="Line 34"/>
            <p:cNvSpPr>
              <a:spLocks noChangeShapeType="1"/>
            </p:cNvSpPr>
            <p:nvPr/>
          </p:nvSpPr>
          <p:spPr bwMode="auto">
            <a:xfrm>
              <a:off x="2699" y="2977"/>
              <a:ext cx="0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84348" name="Rectangle 35"/>
            <p:cNvSpPr>
              <a:spLocks noChangeArrowheads="1"/>
            </p:cNvSpPr>
            <p:nvPr/>
          </p:nvSpPr>
          <p:spPr bwMode="auto">
            <a:xfrm>
              <a:off x="2880" y="3022"/>
              <a:ext cx="2812" cy="68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84349" name="Text Box 36"/>
            <p:cNvSpPr txBox="1">
              <a:spLocks noChangeArrowheads="1"/>
            </p:cNvSpPr>
            <p:nvPr/>
          </p:nvSpPr>
          <p:spPr bwMode="auto">
            <a:xfrm>
              <a:off x="2947" y="3067"/>
              <a:ext cx="2813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70000"/>
                </a:spcBef>
              </a:pPr>
              <a:r>
                <a:rPr lang="en-US" altLang="zh-TW">
                  <a:latin typeface="Times New Roman" pitchFamily="18" charset="0"/>
                  <a:ea typeface="標楷體" pitchFamily="65" charset="-120"/>
                </a:rPr>
                <a:t>a.</a:t>
              </a:r>
              <a:r>
                <a:rPr lang="zh-TW" altLang="en-US">
                  <a:latin typeface="Times New Roman" pitchFamily="18" charset="0"/>
                  <a:ea typeface="標楷體" pitchFamily="65" charset="-120"/>
                </a:rPr>
                <a:t>市場  </a:t>
              </a:r>
              <a:r>
                <a:rPr lang="en-US" altLang="zh-TW">
                  <a:latin typeface="Times New Roman" pitchFamily="18" charset="0"/>
                  <a:ea typeface="標楷體" pitchFamily="65" charset="-120"/>
                </a:rPr>
                <a:t>b.</a:t>
              </a:r>
              <a:r>
                <a:rPr lang="zh-TW" altLang="en-US">
                  <a:latin typeface="Times New Roman" pitchFamily="18" charset="0"/>
                  <a:ea typeface="標楷體" pitchFamily="65" charset="-120"/>
                </a:rPr>
                <a:t>通路  </a:t>
              </a:r>
              <a:r>
                <a:rPr lang="en-US" altLang="zh-TW">
                  <a:latin typeface="Times New Roman" pitchFamily="18" charset="0"/>
                  <a:ea typeface="標楷體" pitchFamily="65" charset="-120"/>
                </a:rPr>
                <a:t>c.</a:t>
              </a:r>
              <a:r>
                <a:rPr lang="zh-TW" altLang="en-US">
                  <a:latin typeface="Times New Roman" pitchFamily="18" charset="0"/>
                  <a:ea typeface="標楷體" pitchFamily="65" charset="-120"/>
                </a:rPr>
                <a:t>客戶  </a:t>
              </a:r>
              <a:r>
                <a:rPr lang="en-US" altLang="zh-TW">
                  <a:latin typeface="Times New Roman" pitchFamily="18" charset="0"/>
                  <a:ea typeface="標楷體" pitchFamily="65" charset="-120"/>
                </a:rPr>
                <a:t>d.</a:t>
              </a:r>
              <a:r>
                <a:rPr lang="zh-TW" altLang="en-US">
                  <a:latin typeface="Times New Roman" pitchFamily="18" charset="0"/>
                  <a:ea typeface="標楷體" pitchFamily="65" charset="-120"/>
                </a:rPr>
                <a:t>價格  </a:t>
              </a:r>
              <a:r>
                <a:rPr lang="en-US" altLang="zh-TW">
                  <a:latin typeface="Times New Roman" pitchFamily="18" charset="0"/>
                  <a:ea typeface="標楷體" pitchFamily="65" charset="-120"/>
                </a:rPr>
                <a:t>e.</a:t>
              </a:r>
              <a:r>
                <a:rPr lang="zh-TW" altLang="en-US">
                  <a:latin typeface="Times New Roman" pitchFamily="18" charset="0"/>
                  <a:ea typeface="標楷體" pitchFamily="65" charset="-120"/>
                </a:rPr>
                <a:t>生產商</a:t>
              </a:r>
              <a:r>
                <a:rPr lang="en-US" altLang="zh-TW">
                  <a:latin typeface="Times New Roman" pitchFamily="18" charset="0"/>
                  <a:ea typeface="標楷體" pitchFamily="65" charset="-120"/>
                </a:rPr>
                <a:t>f.</a:t>
              </a:r>
              <a:r>
                <a:rPr lang="zh-TW" altLang="en-US">
                  <a:latin typeface="Times New Roman" pitchFamily="18" charset="0"/>
                  <a:ea typeface="標楷體" pitchFamily="65" charset="-120"/>
                </a:rPr>
                <a:t>經銷商  </a:t>
              </a:r>
              <a:r>
                <a:rPr lang="en-US" altLang="zh-TW">
                  <a:latin typeface="Times New Roman" pitchFamily="18" charset="0"/>
                  <a:ea typeface="標楷體" pitchFamily="65" charset="-120"/>
                </a:rPr>
                <a:t>g.</a:t>
              </a:r>
              <a:r>
                <a:rPr lang="zh-TW" altLang="en-US">
                  <a:latin typeface="Times New Roman" pitchFamily="18" charset="0"/>
                  <a:ea typeface="標楷體" pitchFamily="65" charset="-120"/>
                </a:rPr>
                <a:t>消費者  </a:t>
              </a:r>
              <a:r>
                <a:rPr lang="en-US" altLang="zh-TW">
                  <a:latin typeface="Times New Roman" pitchFamily="18" charset="0"/>
                  <a:ea typeface="標楷體" pitchFamily="65" charset="-120"/>
                </a:rPr>
                <a:t>h.</a:t>
              </a:r>
              <a:r>
                <a:rPr lang="zh-TW" altLang="en-US">
                  <a:latin typeface="Times New Roman" pitchFamily="18" charset="0"/>
                  <a:ea typeface="標楷體" pitchFamily="65" charset="-120"/>
                </a:rPr>
                <a:t>廣告商 </a:t>
              </a:r>
              <a:r>
                <a:rPr lang="en-US" altLang="zh-TW">
                  <a:latin typeface="Times New Roman" pitchFamily="18" charset="0"/>
                  <a:ea typeface="標楷體" pitchFamily="65" charset="-120"/>
                </a:rPr>
                <a:t>i.</a:t>
              </a:r>
              <a:r>
                <a:rPr lang="zh-TW" altLang="en-US">
                  <a:latin typeface="Times New Roman" pitchFamily="18" charset="0"/>
                  <a:ea typeface="標楷體" pitchFamily="65" charset="-120"/>
                </a:rPr>
                <a:t>投資大眾與投東    </a:t>
              </a:r>
              <a:r>
                <a:rPr lang="en-US" altLang="zh-TW">
                  <a:latin typeface="Times New Roman" pitchFamily="18" charset="0"/>
                  <a:ea typeface="標楷體" pitchFamily="65" charset="-120"/>
                </a:rPr>
                <a:t>j.</a:t>
              </a:r>
              <a:r>
                <a:rPr lang="zh-TW" altLang="en-US">
                  <a:latin typeface="Times New Roman" pitchFamily="18" charset="0"/>
                  <a:ea typeface="標楷體" pitchFamily="65" charset="-120"/>
                </a:rPr>
                <a:t>政府與財稅機構</a:t>
              </a:r>
            </a:p>
          </p:txBody>
        </p:sp>
      </p:grpSp>
      <p:sp>
        <p:nvSpPr>
          <p:cNvPr id="184328" name="Line 37"/>
          <p:cNvSpPr>
            <a:spLocks noChangeShapeType="1"/>
          </p:cNvSpPr>
          <p:nvPr/>
        </p:nvSpPr>
        <p:spPr bwMode="auto">
          <a:xfrm>
            <a:off x="611188" y="17732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84329" name="Line 38"/>
          <p:cNvSpPr>
            <a:spLocks noChangeShapeType="1"/>
          </p:cNvSpPr>
          <p:nvPr/>
        </p:nvSpPr>
        <p:spPr bwMode="auto">
          <a:xfrm>
            <a:off x="3635375" y="17732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84330" name="Line 39"/>
          <p:cNvSpPr>
            <a:spLocks noChangeShapeType="1"/>
          </p:cNvSpPr>
          <p:nvPr/>
        </p:nvSpPr>
        <p:spPr bwMode="auto">
          <a:xfrm>
            <a:off x="611188" y="1773238"/>
            <a:ext cx="3024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84331" name="Line 40"/>
          <p:cNvSpPr>
            <a:spLocks noChangeShapeType="1"/>
          </p:cNvSpPr>
          <p:nvPr/>
        </p:nvSpPr>
        <p:spPr bwMode="auto">
          <a:xfrm>
            <a:off x="2051050" y="15573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84332" name="Text Box 41"/>
          <p:cNvSpPr txBox="1">
            <a:spLocks noChangeArrowheads="1"/>
          </p:cNvSpPr>
          <p:nvPr/>
        </p:nvSpPr>
        <p:spPr bwMode="auto">
          <a:xfrm>
            <a:off x="1116013" y="1196975"/>
            <a:ext cx="4610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="1">
                <a:solidFill>
                  <a:srgbClr val="FF9966"/>
                </a:solidFill>
                <a:latin typeface="標楷體" pitchFamily="65" charset="-120"/>
                <a:ea typeface="標楷體" pitchFamily="65" charset="-120"/>
              </a:rPr>
              <a:t>「輸入→輸出」方式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C91D85-4034-4077-B1A5-F8CB5EB3C184}" type="slidenum">
              <a:rPr lang="en-US" altLang="zh-TW"/>
              <a:pPr>
                <a:defRPr/>
              </a:pPr>
              <a:t>21</a:t>
            </a:fld>
            <a:endParaRPr lang="en-US" altLang="zh-TW"/>
          </a:p>
        </p:txBody>
      </p:sp>
      <p:graphicFrame>
        <p:nvGraphicFramePr>
          <p:cNvPr id="1589250" name="Object 2"/>
          <p:cNvGraphicFramePr>
            <a:graphicFrameLocks noChangeAspect="1"/>
          </p:cNvGraphicFramePr>
          <p:nvPr/>
        </p:nvGraphicFramePr>
        <p:xfrm>
          <a:off x="539750" y="1371600"/>
          <a:ext cx="8064500" cy="533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投影片" r:id="rId3" imgW="5029200" imgH="3771900" progId="PowerPoint.Slide.8">
                  <p:embed/>
                </p:oleObj>
              </mc:Choice>
              <mc:Fallback>
                <p:oleObj name="投影片" r:id="rId3" imgW="5029200" imgH="3771900" progId="PowerPoint.Slid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371600"/>
                        <a:ext cx="8064500" cy="533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3"/>
          <p:cNvSpPr>
            <a:spLocks noChangeArrowheads="1"/>
          </p:cNvSpPr>
          <p:nvPr/>
        </p:nvSpPr>
        <p:spPr bwMode="auto">
          <a:xfrm>
            <a:off x="539750" y="0"/>
            <a:ext cx="8135938" cy="130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b="1">
                <a:solidFill>
                  <a:srgbClr val="FF5050"/>
                </a:solidFill>
                <a:latin typeface="標楷體" pitchFamily="65" charset="-120"/>
                <a:ea typeface="標楷體" pitchFamily="65" charset="-120"/>
              </a:rPr>
              <a:t>台灣愛普生</a:t>
            </a:r>
            <a:r>
              <a:rPr lang="zh-TW" altLang="en-US" sz="1600" b="1">
                <a:latin typeface="標楷體" pitchFamily="65" charset="-120"/>
                <a:ea typeface="標楷體" pitchFamily="65" charset="-120"/>
              </a:rPr>
              <a:t>以多元化的獎酬制度為基礎，在政策上強調全方位的人才育成，充分運用知識庫，強化知識管理。據此基礎架構，推展公開創新市場，鼓勵創新與內部創業精神，建立新心理模式，導入新營運模式，進而開發新事業模式。最終期能擴大企業價值，兼顧顧客、員工、股東三方面的共同利益，落實創新文化，實現「企業價值創造」的使命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8F3716-7056-48DE-A637-15166B19B334}" type="slidenum">
              <a:rPr lang="en-US" altLang="zh-TW"/>
              <a:pPr>
                <a:defRPr/>
              </a:pPr>
              <a:t>22</a:t>
            </a:fld>
            <a:endParaRPr lang="en-US" altLang="zh-TW"/>
          </a:p>
        </p:txBody>
      </p:sp>
      <p:sp>
        <p:nvSpPr>
          <p:cNvPr id="1597442" name="Rectangle 2"/>
          <p:cNvSpPr>
            <a:spLocks noChangeArrowheads="1"/>
          </p:cNvSpPr>
          <p:nvPr/>
        </p:nvSpPr>
        <p:spPr bwMode="auto">
          <a:xfrm>
            <a:off x="152400" y="3841750"/>
            <a:ext cx="8991600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3525" indent="-263525" algn="just">
              <a:lnSpc>
                <a:spcPct val="90000"/>
              </a:lnSpc>
              <a:spcBef>
                <a:spcPct val="10000"/>
              </a:spcBef>
              <a:buSzPct val="80000"/>
              <a:buFontTx/>
              <a:buBlip>
                <a:blip r:embed="rId2"/>
              </a:buBlip>
            </a:pPr>
            <a:r>
              <a:rPr lang="zh-TW" altLang="en-US" b="1">
                <a:latin typeface="標楷體" pitchFamily="65" charset="-120"/>
                <a:ea typeface="標楷體" pitchFamily="65" charset="-120"/>
              </a:rPr>
              <a:t>專案組織成員需包括贊助者</a:t>
            </a:r>
            <a:r>
              <a:rPr lang="en-US" altLang="zh-TW" b="1">
                <a:latin typeface="標楷體" pitchFamily="65" charset="-120"/>
                <a:ea typeface="標楷體" pitchFamily="65" charset="-120"/>
              </a:rPr>
              <a:t>﹝Sponsor</a:t>
            </a:r>
            <a:r>
              <a:rPr lang="zh-TW" altLang="en-US" b="1">
                <a:latin typeface="標楷體" pitchFamily="65" charset="-120"/>
                <a:ea typeface="標楷體" pitchFamily="65" charset="-120"/>
              </a:rPr>
              <a:t>或</a:t>
            </a:r>
            <a:r>
              <a:rPr lang="en-US" altLang="zh-TW" b="1">
                <a:latin typeface="標楷體" pitchFamily="65" charset="-120"/>
                <a:ea typeface="標楷體" pitchFamily="65" charset="-120"/>
              </a:rPr>
              <a:t>Owner﹞</a:t>
            </a:r>
            <a:r>
              <a:rPr lang="zh-TW" altLang="en-US" b="1">
                <a:latin typeface="標楷體" pitchFamily="65" charset="-120"/>
                <a:ea typeface="標楷體" pitchFamily="65" charset="-120"/>
              </a:rPr>
              <a:t>、領導人</a:t>
            </a:r>
            <a:r>
              <a:rPr lang="en-US" altLang="zh-TW" b="1">
                <a:latin typeface="標楷體" pitchFamily="65" charset="-120"/>
                <a:ea typeface="標楷體" pitchFamily="65" charset="-120"/>
              </a:rPr>
              <a:t>﹝Leader﹞</a:t>
            </a:r>
            <a:r>
              <a:rPr lang="zh-TW" altLang="en-US" b="1">
                <a:latin typeface="標楷體" pitchFamily="65" charset="-120"/>
                <a:ea typeface="標楷體" pitchFamily="65" charset="-120"/>
              </a:rPr>
              <a:t>、內外部顧問 </a:t>
            </a:r>
          </a:p>
          <a:p>
            <a:pPr marL="263525" indent="-263525" algn="just">
              <a:lnSpc>
                <a:spcPct val="90000"/>
              </a:lnSpc>
              <a:spcBef>
                <a:spcPct val="10000"/>
              </a:spcBef>
              <a:buSzPct val="80000"/>
            </a:pPr>
            <a:r>
              <a:rPr lang="zh-TW" altLang="en-US" b="1"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b="1">
                <a:latin typeface="標楷體" pitchFamily="65" charset="-120"/>
                <a:ea typeface="標楷體" pitchFamily="65" charset="-120"/>
              </a:rPr>
              <a:t>( Advisor ) </a:t>
            </a:r>
            <a:r>
              <a:rPr lang="zh-TW" altLang="en-US" b="1">
                <a:latin typeface="標楷體" pitchFamily="65" charset="-120"/>
                <a:ea typeface="標楷體" pitchFamily="65" charset="-120"/>
              </a:rPr>
              <a:t>、品管員與執行成員。專案發起人為當然領導人</a:t>
            </a:r>
            <a:r>
              <a:rPr lang="en-US" altLang="zh-TW" b="1">
                <a:latin typeface="標楷體" pitchFamily="65" charset="-120"/>
                <a:ea typeface="標楷體" pitchFamily="65" charset="-120"/>
              </a:rPr>
              <a:t>(PM)</a:t>
            </a:r>
            <a:r>
              <a:rPr lang="zh-TW" altLang="en-US" b="1">
                <a:latin typeface="標楷體" pitchFamily="65" charset="-120"/>
                <a:ea typeface="標楷體" pitchFamily="65" charset="-120"/>
              </a:rPr>
              <a:t>，全權決定組織任務分派與組織獎勵分配辦法。</a:t>
            </a:r>
          </a:p>
          <a:p>
            <a:pPr marL="263525" indent="-263525" algn="just">
              <a:lnSpc>
                <a:spcPct val="90000"/>
              </a:lnSpc>
              <a:spcBef>
                <a:spcPct val="10000"/>
              </a:spcBef>
              <a:buSzPct val="80000"/>
              <a:buFontTx/>
              <a:buBlip>
                <a:blip r:embed="rId2"/>
              </a:buBlip>
            </a:pPr>
            <a:r>
              <a:rPr lang="zh-TW" altLang="en-US" b="1">
                <a:latin typeface="標楷體" pitchFamily="65" charset="-120"/>
                <a:ea typeface="標楷體" pitchFamily="65" charset="-120"/>
              </a:rPr>
              <a:t>創意的原創者被保障百分之五的獎金。 </a:t>
            </a:r>
          </a:p>
          <a:p>
            <a:pPr marL="263525" indent="-263525" algn="just">
              <a:lnSpc>
                <a:spcPct val="90000"/>
              </a:lnSpc>
              <a:spcBef>
                <a:spcPct val="10000"/>
              </a:spcBef>
              <a:buSzPct val="80000"/>
              <a:buFontTx/>
              <a:buBlip>
                <a:blip r:embed="rId2"/>
              </a:buBlip>
            </a:pPr>
            <a:endParaRPr lang="en-US" altLang="zh-TW" b="1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597443" name="Rectangle 3"/>
          <p:cNvSpPr>
            <a:spLocks noChangeArrowheads="1"/>
          </p:cNvSpPr>
          <p:nvPr/>
        </p:nvSpPr>
        <p:spPr bwMode="auto">
          <a:xfrm>
            <a:off x="1042988" y="260350"/>
            <a:ext cx="73453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36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台灣愛普生公開創新市場的特點</a:t>
            </a:r>
          </a:p>
        </p:txBody>
      </p:sp>
      <p:sp>
        <p:nvSpPr>
          <p:cNvPr id="185349" name="Rectangle 4"/>
          <p:cNvSpPr>
            <a:spLocks noChangeArrowheads="1"/>
          </p:cNvSpPr>
          <p:nvPr/>
        </p:nvSpPr>
        <p:spPr bwMode="auto">
          <a:xfrm>
            <a:off x="152400" y="1250950"/>
            <a:ext cx="87630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3525" indent="-263525">
              <a:lnSpc>
                <a:spcPct val="90000"/>
              </a:lnSpc>
              <a:spcBef>
                <a:spcPct val="10000"/>
              </a:spcBef>
              <a:buSzPct val="80000"/>
              <a:buFontTx/>
              <a:buBlip>
                <a:blip r:embed="rId2"/>
              </a:buBlip>
            </a:pPr>
            <a:r>
              <a:rPr lang="zh-TW" altLang="en-US" b="1">
                <a:latin typeface="標楷體" pitchFamily="65" charset="-120"/>
                <a:ea typeface="標楷體" pitchFamily="65" charset="-120"/>
              </a:rPr>
              <a:t>「創意」一經登錄至資料庫，即享有任職期間的著作權。</a:t>
            </a:r>
          </a:p>
          <a:p>
            <a:pPr marL="263525" indent="-263525">
              <a:lnSpc>
                <a:spcPct val="90000"/>
              </a:lnSpc>
              <a:spcBef>
                <a:spcPct val="10000"/>
              </a:spcBef>
              <a:buSzPct val="80000"/>
              <a:buFontTx/>
              <a:buBlip>
                <a:blip r:embed="rId2"/>
              </a:buBlip>
            </a:pPr>
            <a:r>
              <a:rPr lang="zh-TW" altLang="en-US" b="1">
                <a:latin typeface="標楷體" pitchFamily="65" charset="-120"/>
                <a:ea typeface="標楷體" pitchFamily="65" charset="-120"/>
              </a:rPr>
              <a:t>「創意」未被實現前，無法評估其價值，公司僅能以數量為競賽獎勵的基礎，目的在鼓勵大家將「創意」藉由「專案」的執行來實現其價值。</a:t>
            </a:r>
          </a:p>
        </p:txBody>
      </p:sp>
      <p:sp>
        <p:nvSpPr>
          <p:cNvPr id="1597445" name="Rectangle 5"/>
          <p:cNvSpPr>
            <a:spLocks noChangeArrowheads="1"/>
          </p:cNvSpPr>
          <p:nvPr/>
        </p:nvSpPr>
        <p:spPr bwMode="auto">
          <a:xfrm>
            <a:off x="152400" y="2317750"/>
            <a:ext cx="88392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3525" indent="-263525">
              <a:lnSpc>
                <a:spcPct val="90000"/>
              </a:lnSpc>
              <a:spcBef>
                <a:spcPct val="10000"/>
              </a:spcBef>
              <a:buSzPct val="80000"/>
              <a:buFontTx/>
              <a:buBlip>
                <a:blip r:embed="rId2"/>
              </a:buBlip>
            </a:pPr>
            <a:r>
              <a:rPr lang="zh-TW" altLang="en-US" b="1">
                <a:latin typeface="標楷體" pitchFamily="65" charset="-120"/>
                <a:ea typeface="標楷體" pitchFamily="65" charset="-120"/>
              </a:rPr>
              <a:t>任何人均可以去「創意資料庫」搜尋有潛力的「創意」，將其轉化為創新專案，一個專案可以採用數個創意。然後擬定詳細的計劃書，向專案審核委員會提出申請。</a:t>
            </a:r>
          </a:p>
          <a:p>
            <a:pPr marL="263525" indent="-263525">
              <a:lnSpc>
                <a:spcPct val="90000"/>
              </a:lnSpc>
              <a:spcBef>
                <a:spcPct val="10000"/>
              </a:spcBef>
              <a:buSzPct val="80000"/>
              <a:buFontTx/>
              <a:buBlip>
                <a:blip r:embed="rId2"/>
              </a:buBlip>
            </a:pPr>
            <a:r>
              <a:rPr lang="zh-TW" altLang="en-US" b="1">
                <a:latin typeface="標楷體" pitchFamily="65" charset="-120"/>
                <a:ea typeface="標楷體" pitchFamily="65" charset="-120"/>
              </a:rPr>
              <a:t>專案計劃書應包含目的、欲達成結果、組織、行動計劃、時程、所需預算、預期經濟效益、與組織獎勵分配辦法。經審核委員會評估後，依據預期經濟效益，以「利潤分享」的概念，決定獎勵的金額。</a:t>
            </a:r>
          </a:p>
        </p:txBody>
      </p:sp>
      <p:sp>
        <p:nvSpPr>
          <p:cNvPr id="1597446" name="Rectangle 6"/>
          <p:cNvSpPr>
            <a:spLocks noChangeArrowheads="1"/>
          </p:cNvSpPr>
          <p:nvPr/>
        </p:nvSpPr>
        <p:spPr bwMode="auto">
          <a:xfrm>
            <a:off x="152400" y="5137150"/>
            <a:ext cx="899160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3525" indent="-263525">
              <a:lnSpc>
                <a:spcPct val="90000"/>
              </a:lnSpc>
              <a:spcBef>
                <a:spcPct val="10000"/>
              </a:spcBef>
              <a:buSzPct val="80000"/>
              <a:buFontTx/>
              <a:buBlip>
                <a:blip r:embed="rId2"/>
              </a:buBlip>
            </a:pPr>
            <a:r>
              <a:rPr lang="zh-TW" altLang="en-US" b="1">
                <a:latin typeface="標楷體" pitchFamily="65" charset="-120"/>
                <a:ea typeface="標楷體" pitchFamily="65" charset="-120"/>
              </a:rPr>
              <a:t>專案領導人若盜用他人「創意」而未詳實申報，一經被發現，其原創者隨時可提出申訴，該專案領導人有義務就百分之五的獎金部分給予損失賠償，只要原創者仍在任職期間永遠有效。</a:t>
            </a:r>
          </a:p>
        </p:txBody>
      </p:sp>
      <p:pic>
        <p:nvPicPr>
          <p:cNvPr id="185352" name="Picture 7" descr="j0286663"/>
          <p:cNvPicPr>
            <a:picLocks noGrp="1" noChangeAspect="1" noChangeArrowheads="1" noCrop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7596188" y="404813"/>
            <a:ext cx="952500" cy="10287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97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97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97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97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97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97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42" grpId="0" autoUpdateAnimBg="0"/>
      <p:bldP spid="1597445" grpId="0" autoUpdateAnimBg="0"/>
      <p:bldP spid="1597446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B39977D-A87A-4D58-90F3-5CA9A9236C15}" type="datetime1">
              <a:rPr lang="zh-TW" altLang="en-US"/>
              <a:pPr>
                <a:defRPr/>
              </a:pPr>
              <a:t>2018/3/16</a:t>
            </a:fld>
            <a:endParaRPr lang="en-US" altLang="zh-TW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D4CBE4-F699-429C-AAE7-CD17ACC587A8}" type="slidenum">
              <a:rPr lang="en-US" altLang="zh-TW"/>
              <a:pPr>
                <a:defRPr/>
              </a:pPr>
              <a:t>23</a:t>
            </a:fld>
            <a:endParaRPr lang="en-US" altLang="zh-TW"/>
          </a:p>
        </p:txBody>
      </p:sp>
      <p:pic>
        <p:nvPicPr>
          <p:cNvPr id="186372" name="Picture 2" descr="PIM_Head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57200"/>
            <a:ext cx="8480425" cy="603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EBFBB7-BF62-43AF-A865-34783705C5B3}" type="slidenum">
              <a:rPr lang="en-US" altLang="zh-TW"/>
              <a:pPr>
                <a:defRPr/>
              </a:pPr>
              <a:t>24</a:t>
            </a:fld>
            <a:endParaRPr lang="en-US" altLang="zh-TW"/>
          </a:p>
        </p:txBody>
      </p:sp>
      <p:sp>
        <p:nvSpPr>
          <p:cNvPr id="1592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公開創意市場之問題挑戰</a:t>
            </a:r>
          </a:p>
        </p:txBody>
      </p:sp>
      <p:pic>
        <p:nvPicPr>
          <p:cNvPr id="18739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052513"/>
            <a:ext cx="7743825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71D65-8B96-411F-808A-F4DBECE62147}" type="slidenum">
              <a:rPr lang="en-US" altLang="zh-TW"/>
              <a:pPr>
                <a:defRPr/>
              </a:pPr>
              <a:t>25</a:t>
            </a:fld>
            <a:endParaRPr lang="en-US" altLang="zh-TW"/>
          </a:p>
        </p:txBody>
      </p:sp>
      <p:sp>
        <p:nvSpPr>
          <p:cNvPr id="1593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公開創意市場之問題挑戰</a:t>
            </a:r>
          </a:p>
        </p:txBody>
      </p:sp>
      <p:pic>
        <p:nvPicPr>
          <p:cNvPr id="18842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196975"/>
            <a:ext cx="8143875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17EE99-295C-4630-ADAB-D2349075A0FF}" type="slidenum">
              <a:rPr lang="en-US" altLang="zh-TW"/>
              <a:pPr>
                <a:defRPr/>
              </a:pPr>
              <a:t>26</a:t>
            </a:fld>
            <a:endParaRPr lang="en-US" altLang="zh-TW"/>
          </a:p>
        </p:txBody>
      </p:sp>
      <p:sp>
        <p:nvSpPr>
          <p:cNvPr id="1594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公開創意市場之創意分享</a:t>
            </a:r>
          </a:p>
        </p:txBody>
      </p:sp>
      <p:pic>
        <p:nvPicPr>
          <p:cNvPr id="18944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125538"/>
            <a:ext cx="7959725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D906C2-BBC5-4CE6-924B-276278C5F810}" type="slidenum">
              <a:rPr lang="en-US" altLang="zh-TW"/>
              <a:pPr>
                <a:defRPr/>
              </a:pPr>
              <a:t>27</a:t>
            </a:fld>
            <a:endParaRPr lang="en-US" altLang="zh-TW"/>
          </a:p>
        </p:txBody>
      </p:sp>
      <p:sp>
        <p:nvSpPr>
          <p:cNvPr id="1595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公開創意市場之跨組織專案</a:t>
            </a:r>
          </a:p>
        </p:txBody>
      </p:sp>
      <p:pic>
        <p:nvPicPr>
          <p:cNvPr id="19046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981075"/>
            <a:ext cx="8143875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191949-B15E-4D0F-9553-6CE255B9949F}" type="slidenum">
              <a:rPr lang="en-US" altLang="zh-TW"/>
              <a:pPr>
                <a:defRPr/>
              </a:pPr>
              <a:t>28</a:t>
            </a:fld>
            <a:endParaRPr lang="en-US" altLang="zh-TW"/>
          </a:p>
        </p:txBody>
      </p:sp>
      <p:sp>
        <p:nvSpPr>
          <p:cNvPr id="1596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公開創意市場之</a:t>
            </a:r>
            <a:r>
              <a:rPr lang="en-US" altLang="zh-TW" smtClean="0"/>
              <a:t>IP</a:t>
            </a:r>
          </a:p>
        </p:txBody>
      </p:sp>
      <p:pic>
        <p:nvPicPr>
          <p:cNvPr id="19149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268413"/>
            <a:ext cx="8143875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學習型組織 </a:t>
            </a:r>
            <a:r>
              <a:rPr lang="en-US" altLang="zh-TW" sz="2000" dirty="0" smtClean="0"/>
              <a:t>(1/3)</a:t>
            </a:r>
            <a:endParaRPr lang="zh-TW" altLang="en-US" sz="2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b="1" dirty="0" smtClean="0">
                <a:solidFill>
                  <a:srgbClr val="0070C0"/>
                </a:solidFill>
              </a:rPr>
              <a:t>GTS (Global Training System: </a:t>
            </a:r>
            <a:r>
              <a:rPr lang="zh-TW" altLang="en-US" sz="2800" b="1" dirty="0" smtClean="0">
                <a:solidFill>
                  <a:srgbClr val="0070C0"/>
                </a:solidFill>
              </a:rPr>
              <a:t>鼎學院</a:t>
            </a:r>
            <a:r>
              <a:rPr lang="en-US" altLang="zh-TW" sz="2800" b="1" dirty="0" smtClean="0">
                <a:solidFill>
                  <a:srgbClr val="0070C0"/>
                </a:solidFill>
              </a:rPr>
              <a:t>)</a:t>
            </a:r>
          </a:p>
          <a:p>
            <a:pPr lvl="1"/>
            <a:r>
              <a:rPr lang="zh-TW" altLang="en-US" dirty="0" smtClean="0"/>
              <a:t>課程通知、指定報名。</a:t>
            </a:r>
          </a:p>
          <a:p>
            <a:pPr lvl="1"/>
            <a:r>
              <a:rPr lang="zh-TW" altLang="en-US" dirty="0" smtClean="0"/>
              <a:t>視訊課程</a:t>
            </a:r>
            <a:r>
              <a:rPr lang="en-US" altLang="zh-TW" dirty="0" smtClean="0"/>
              <a:t>(</a:t>
            </a:r>
            <a:r>
              <a:rPr lang="zh-TW" altLang="en-US" dirty="0" smtClean="0"/>
              <a:t>子公司同步上課</a:t>
            </a:r>
            <a:r>
              <a:rPr lang="en-US" altLang="zh-TW" dirty="0" smtClean="0"/>
              <a:t>) </a:t>
            </a:r>
            <a:r>
              <a:rPr lang="zh-TW" altLang="en-US" dirty="0" smtClean="0"/>
              <a:t>、線上課程。</a:t>
            </a:r>
          </a:p>
          <a:p>
            <a:pPr lvl="1"/>
            <a:r>
              <a:rPr lang="zh-TW" altLang="en-US" dirty="0" smtClean="0"/>
              <a:t>學習心得、課後測驗。</a:t>
            </a:r>
          </a:p>
          <a:p>
            <a:pPr lvl="1"/>
            <a:r>
              <a:rPr lang="zh-TW" altLang="en-US" dirty="0" smtClean="0"/>
              <a:t>課後追蹤 </a:t>
            </a:r>
            <a:r>
              <a:rPr lang="en-US" altLang="zh-TW" dirty="0" smtClean="0"/>
              <a:t>(</a:t>
            </a:r>
            <a:r>
              <a:rPr lang="zh-TW" altLang="en-US" dirty="0" smtClean="0"/>
              <a:t>沒通過再來一次</a:t>
            </a:r>
            <a:r>
              <a:rPr lang="en-US" altLang="zh-TW" dirty="0" smtClean="0"/>
              <a:t>)</a:t>
            </a:r>
            <a:r>
              <a:rPr lang="zh-TW" altLang="en-US" dirty="0" smtClean="0"/>
              <a:t> 。</a:t>
            </a:r>
            <a:endParaRPr lang="en-US" altLang="zh-TW" dirty="0" smtClean="0"/>
          </a:p>
          <a:p>
            <a:r>
              <a:rPr lang="zh-TW" altLang="en-US" sz="2800" b="1" dirty="0" smtClean="0">
                <a:solidFill>
                  <a:srgbClr val="FF0000"/>
                </a:solidFill>
              </a:rPr>
              <a:t>績效考核 </a:t>
            </a:r>
            <a:r>
              <a:rPr lang="en-US" altLang="zh-TW" sz="2800" b="1" dirty="0" smtClean="0">
                <a:solidFill>
                  <a:srgbClr val="FF0000"/>
                </a:solidFill>
              </a:rPr>
              <a:t>(DPMS) 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與 </a:t>
            </a:r>
            <a:r>
              <a:rPr lang="en-US" altLang="zh-TW" sz="2800" b="1" dirty="0" smtClean="0">
                <a:solidFill>
                  <a:srgbClr val="FF0000"/>
                </a:solidFill>
              </a:rPr>
              <a:t>IDP 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結合</a:t>
            </a:r>
            <a:r>
              <a:rPr lang="en-US" altLang="zh-TW" sz="2800" b="1" dirty="0" smtClean="0">
                <a:solidFill>
                  <a:srgbClr val="FF0000"/>
                </a:solidFill>
              </a:rPr>
              <a:t>: </a:t>
            </a:r>
          </a:p>
          <a:p>
            <a:pPr lvl="1"/>
            <a:r>
              <a:rPr lang="zh-TW" altLang="en-US" dirty="0" smtClean="0"/>
              <a:t>職位專長清點</a:t>
            </a:r>
            <a:r>
              <a:rPr lang="zh-TW" altLang="en-US" dirty="0" smtClean="0">
                <a:sym typeface="Wingdings" pitchFamily="2" charset="2"/>
              </a:rPr>
              <a:t>待修課清單上課安排通過考核</a:t>
            </a:r>
            <a:r>
              <a:rPr lang="zh-TW" altLang="en-US" dirty="0" smtClean="0"/>
              <a:t>。</a:t>
            </a:r>
            <a:r>
              <a:rPr lang="zh-TW" altLang="en-US" dirty="0" smtClean="0">
                <a:sym typeface="Wingdings" pitchFamily="2" charset="2"/>
              </a:rPr>
              <a:t> </a:t>
            </a:r>
          </a:p>
          <a:p>
            <a:pPr lvl="1"/>
            <a:r>
              <a:rPr lang="zh-TW" altLang="en-US" dirty="0" smtClean="0">
                <a:sym typeface="Wingdings" pitchFamily="2" charset="2"/>
              </a:rPr>
              <a:t>多益 國際化標準提高 升遷</a:t>
            </a:r>
            <a:r>
              <a:rPr lang="zh-TW" altLang="en-US" dirty="0" smtClean="0"/>
              <a:t>。</a:t>
            </a:r>
            <a:endParaRPr lang="en-US" altLang="zh-TW" dirty="0" smtClean="0">
              <a:sym typeface="Wingdings" pitchFamily="2" charset="2"/>
            </a:endParaRPr>
          </a:p>
          <a:p>
            <a:pPr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8879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5924EA-5810-4936-93B6-977829637462}" type="slidenum">
              <a:rPr lang="en-US" altLang="zh-TW"/>
              <a:pPr>
                <a:defRPr/>
              </a:pPr>
              <a:t>3</a:t>
            </a:fld>
            <a:endParaRPr lang="en-US" altLang="zh-TW"/>
          </a:p>
        </p:txBody>
      </p:sp>
      <p:sp>
        <p:nvSpPr>
          <p:cNvPr id="128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-1714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單雙環路學習之差異</a:t>
            </a:r>
          </a:p>
        </p:txBody>
      </p:sp>
      <p:pic>
        <p:nvPicPr>
          <p:cNvPr id="1286147" name="Picture 3"/>
          <p:cNvPicPr>
            <a:picLocks noChangeAspect="1" noChangeArrowheads="1"/>
          </p:cNvPicPr>
          <p:nvPr/>
        </p:nvPicPr>
        <p:blipFill>
          <a:blip r:embed="rId2">
            <a:lum bright="-36000" contrast="48000"/>
          </a:blip>
          <a:srcRect/>
          <a:stretch>
            <a:fillRect/>
          </a:stretch>
        </p:blipFill>
        <p:spPr bwMode="auto">
          <a:xfrm>
            <a:off x="2124075" y="765175"/>
            <a:ext cx="5276850" cy="569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917" name="Picture 4" descr="j0282788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68313" y="765175"/>
            <a:ext cx="1276350" cy="1219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350" y="1052736"/>
            <a:ext cx="8759130" cy="5565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0823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980728"/>
            <a:ext cx="6192688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395536" y="1556792"/>
            <a:ext cx="2530624" cy="2004832"/>
          </a:xfrm>
        </p:spPr>
        <p:txBody>
          <a:bodyPr>
            <a:normAutofit fontScale="90000"/>
          </a:bodyPr>
          <a:lstStyle/>
          <a:p>
            <a:r>
              <a:rPr lang="en-US" altLang="zh-TW" sz="4800" dirty="0" smtClean="0"/>
              <a:t>GTS </a:t>
            </a:r>
            <a:br>
              <a:rPr lang="en-US" altLang="zh-TW" sz="4800" dirty="0" smtClean="0"/>
            </a:br>
            <a:r>
              <a:rPr lang="zh-TW" altLang="en-US" sz="4800" dirty="0" smtClean="0"/>
              <a:t>課後測驗與問卷</a:t>
            </a:r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2384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學習型組織 </a:t>
            </a:r>
            <a:r>
              <a:rPr lang="en-US" altLang="zh-TW" sz="2000" dirty="0" smtClean="0"/>
              <a:t>(2/3)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935480"/>
            <a:ext cx="3610744" cy="4389120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sz="2800" b="1" dirty="0" smtClean="0">
                <a:solidFill>
                  <a:srgbClr val="0070C0"/>
                </a:solidFill>
              </a:rPr>
              <a:t>新人培訓</a:t>
            </a:r>
            <a:r>
              <a:rPr lang="en-US" altLang="zh-TW" sz="2800" b="1" dirty="0" smtClean="0">
                <a:solidFill>
                  <a:srgbClr val="0070C0"/>
                </a:solidFill>
              </a:rPr>
              <a:t>:</a:t>
            </a:r>
            <a:endParaRPr lang="zh-TW" altLang="en-US" sz="2800" b="1" dirty="0" smtClean="0">
              <a:solidFill>
                <a:srgbClr val="0070C0"/>
              </a:solidFill>
            </a:endParaRPr>
          </a:p>
          <a:p>
            <a:pPr lvl="1"/>
            <a:r>
              <a:rPr lang="en-US" altLang="zh-TW" dirty="0" smtClean="0"/>
              <a:t>Mentor and Mentee</a:t>
            </a:r>
          </a:p>
          <a:p>
            <a:pPr lvl="1"/>
            <a:r>
              <a:rPr lang="zh-TW" altLang="en-US" dirty="0" smtClean="0"/>
              <a:t>各部門專業培訓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KM</a:t>
            </a:r>
            <a:r>
              <a:rPr lang="zh-TW" altLang="en-US" dirty="0" smtClean="0"/>
              <a:t>新人專區</a:t>
            </a:r>
            <a:r>
              <a:rPr lang="en-US" altLang="zh-TW" dirty="0" smtClean="0"/>
              <a:t>(</a:t>
            </a:r>
            <a:r>
              <a:rPr lang="zh-TW" altLang="en-US" dirty="0" smtClean="0"/>
              <a:t>規劃中</a:t>
            </a:r>
            <a:r>
              <a:rPr lang="en-US" altLang="zh-TW" dirty="0" smtClean="0"/>
              <a:t>)</a:t>
            </a:r>
            <a:endParaRPr lang="zh-TW" altLang="en-US" dirty="0" smtClean="0">
              <a:sym typeface="Wingdings" pitchFamily="2" charset="2"/>
            </a:endParaRPr>
          </a:p>
          <a:p>
            <a:r>
              <a:rPr lang="zh-TW" altLang="en-US" sz="2800" b="1" dirty="0" smtClean="0">
                <a:solidFill>
                  <a:srgbClr val="0070C0"/>
                </a:solidFill>
                <a:sym typeface="Wingdings" pitchFamily="2" charset="2"/>
              </a:rPr>
              <a:t>專職進修</a:t>
            </a:r>
            <a:r>
              <a:rPr lang="en-US" altLang="zh-TW" sz="2800" b="1" dirty="0" smtClean="0">
                <a:solidFill>
                  <a:srgbClr val="0070C0"/>
                </a:solidFill>
                <a:sym typeface="Wingdings" pitchFamily="2" charset="2"/>
              </a:rPr>
              <a:t>:</a:t>
            </a:r>
          </a:p>
          <a:p>
            <a:pPr lvl="1"/>
            <a:r>
              <a:rPr lang="zh-TW" altLang="en-US" dirty="0" smtClean="0">
                <a:sym typeface="Wingdings" pitchFamily="2" charset="2"/>
              </a:rPr>
              <a:t>國內與國外專職進修</a:t>
            </a:r>
          </a:p>
          <a:p>
            <a:pPr lvl="1"/>
            <a:r>
              <a:rPr lang="zh-TW" altLang="en-US" dirty="0" smtClean="0">
                <a:sym typeface="Wingdings" pitchFamily="2" charset="2"/>
              </a:rPr>
              <a:t>研究所包班上課</a:t>
            </a:r>
          </a:p>
          <a:p>
            <a:pPr lvl="1"/>
            <a:r>
              <a:rPr lang="zh-TW" altLang="en-US" dirty="0" smtClean="0">
                <a:sym typeface="Wingdings" pitchFamily="2" charset="2"/>
              </a:rPr>
              <a:t>主管培訓專班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844824"/>
            <a:ext cx="482453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6076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學習型組織 </a:t>
            </a:r>
            <a:r>
              <a:rPr lang="en-US" altLang="zh-TW" sz="2000" dirty="0" smtClean="0"/>
              <a:t>(3/3)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935480"/>
            <a:ext cx="3034680" cy="4517856"/>
          </a:xfrm>
        </p:spPr>
        <p:txBody>
          <a:bodyPr/>
          <a:lstStyle/>
          <a:p>
            <a:r>
              <a:rPr lang="zh-TW" altLang="en-US" sz="2800" b="1" dirty="0" smtClean="0">
                <a:solidFill>
                  <a:srgbClr val="0070C0"/>
                </a:solidFill>
                <a:sym typeface="Wingdings" pitchFamily="2" charset="2"/>
              </a:rPr>
              <a:t>圖書館</a:t>
            </a:r>
            <a:r>
              <a:rPr lang="en-US" altLang="zh-TW" sz="2800" b="1" dirty="0" smtClean="0">
                <a:solidFill>
                  <a:srgbClr val="0070C0"/>
                </a:solidFill>
                <a:sym typeface="Wingdings" pitchFamily="2" charset="2"/>
              </a:rPr>
              <a:t>:</a:t>
            </a:r>
          </a:p>
          <a:p>
            <a:pPr lvl="1"/>
            <a:r>
              <a:rPr lang="zh-TW" altLang="en-US" dirty="0" smtClean="0">
                <a:sym typeface="Wingdings" pitchFamily="2" charset="2"/>
              </a:rPr>
              <a:t>國內外專業期刊</a:t>
            </a:r>
          </a:p>
          <a:p>
            <a:r>
              <a:rPr lang="zh-TW" altLang="en-US" sz="2800" b="1" dirty="0" smtClean="0">
                <a:solidFill>
                  <a:srgbClr val="0070C0"/>
                </a:solidFill>
                <a:sym typeface="Wingdings" pitchFamily="2" charset="2"/>
              </a:rPr>
              <a:t>讀書會</a:t>
            </a:r>
            <a:r>
              <a:rPr lang="en-US" altLang="zh-TW" sz="2800" b="1" dirty="0" smtClean="0">
                <a:solidFill>
                  <a:srgbClr val="0070C0"/>
                </a:solidFill>
                <a:sym typeface="Wingdings" pitchFamily="2" charset="2"/>
              </a:rPr>
              <a:t>:</a:t>
            </a:r>
          </a:p>
          <a:p>
            <a:pPr lvl="1"/>
            <a:r>
              <a:rPr lang="en-US" altLang="zh-TW" dirty="0" smtClean="0">
                <a:latin typeface="Arial"/>
              </a:rPr>
              <a:t>“</a:t>
            </a:r>
            <a:r>
              <a:rPr lang="zh-TW" altLang="en-US" dirty="0" smtClean="0"/>
              <a:t>當責</a:t>
            </a:r>
            <a:r>
              <a:rPr lang="zh-TW" altLang="en-US" dirty="0" smtClean="0">
                <a:latin typeface="Arial"/>
              </a:rPr>
              <a:t>”</a:t>
            </a:r>
            <a:endParaRPr lang="zh-TW" altLang="en-US" dirty="0" smtClean="0"/>
          </a:p>
          <a:p>
            <a:r>
              <a:rPr lang="zh-TW" altLang="en-US" sz="2800" b="1" dirty="0" smtClean="0">
                <a:solidFill>
                  <a:srgbClr val="0070C0"/>
                </a:solidFill>
                <a:sym typeface="Wingdings" pitchFamily="2" charset="2"/>
              </a:rPr>
              <a:t>創新提案</a:t>
            </a:r>
            <a:r>
              <a:rPr lang="en-US" altLang="zh-TW" sz="2800" b="1" dirty="0" smtClean="0">
                <a:solidFill>
                  <a:srgbClr val="0070C0"/>
                </a:solidFill>
                <a:sym typeface="Wingdings" pitchFamily="2" charset="2"/>
              </a:rPr>
              <a:t>:</a:t>
            </a:r>
          </a:p>
          <a:p>
            <a:pPr lvl="1"/>
            <a:r>
              <a:rPr lang="zh-TW" altLang="en-US" dirty="0" smtClean="0"/>
              <a:t>公司層級</a:t>
            </a:r>
          </a:p>
          <a:p>
            <a:pPr lvl="1"/>
            <a:r>
              <a:rPr lang="zh-TW" altLang="en-US" dirty="0" smtClean="0"/>
              <a:t>部門層級</a:t>
            </a:r>
          </a:p>
          <a:p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1988840"/>
            <a:ext cx="5256584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4853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ED2020-5544-4B53-8B24-888EF66FB8CC}" type="slidenum">
              <a:rPr lang="en-US" altLang="zh-TW"/>
              <a:pPr>
                <a:defRPr/>
              </a:pPr>
              <a:t>4</a:t>
            </a:fld>
            <a:endParaRPr lang="en-US" altLang="zh-TW"/>
          </a:p>
        </p:txBody>
      </p:sp>
      <p:sp>
        <p:nvSpPr>
          <p:cNvPr id="148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以</a:t>
            </a:r>
            <a:r>
              <a:rPr lang="zh-TW" altLang="en-US" smtClean="0">
                <a:solidFill>
                  <a:srgbClr val="FF3300"/>
                </a:solidFill>
              </a:rPr>
              <a:t>改善工作效率</a:t>
            </a:r>
            <a:r>
              <a:rPr lang="zh-TW" altLang="en-US" smtClean="0"/>
              <a:t>為目標的學習機制</a:t>
            </a:r>
          </a:p>
        </p:txBody>
      </p:sp>
      <p:sp>
        <p:nvSpPr>
          <p:cNvPr id="16794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268413"/>
            <a:ext cx="6048375" cy="4495800"/>
          </a:xfrm>
        </p:spPr>
        <p:txBody>
          <a:bodyPr/>
          <a:lstStyle/>
          <a:p>
            <a:pPr eaLnBrk="1" hangingPunct="1"/>
            <a:r>
              <a:rPr lang="zh-TW" altLang="en-US" sz="2400" b="1" smtClean="0">
                <a:solidFill>
                  <a:srgbClr val="66FF33"/>
                </a:solidFill>
              </a:rPr>
              <a:t>個人學習</a:t>
            </a:r>
          </a:p>
          <a:p>
            <a:pPr marL="784225" lvl="1" indent="-327025" eaLnBrk="1" hangingPunct="1"/>
            <a:r>
              <a:rPr lang="zh-TW" altLang="en-US" sz="2400" smtClean="0"/>
              <a:t>列出個人工作職掌中最重要的五項工作。</a:t>
            </a:r>
          </a:p>
          <a:p>
            <a:pPr marL="784225" lvl="1" indent="-327025" eaLnBrk="1" hangingPunct="1"/>
            <a:r>
              <a:rPr lang="zh-TW" altLang="en-US" sz="2400" smtClean="0"/>
              <a:t>評估此五項工作的個人滿意度，</a:t>
            </a:r>
            <a:r>
              <a:rPr lang="zh-TW" altLang="en-US" sz="2400" smtClean="0">
                <a:latin typeface="標楷體" pitchFamily="65" charset="-120"/>
              </a:rPr>
              <a:t>“</a:t>
            </a:r>
            <a:r>
              <a:rPr lang="en-US" altLang="zh-TW" sz="2400" smtClean="0"/>
              <a:t>1</a:t>
            </a:r>
            <a:r>
              <a:rPr lang="en-US" altLang="zh-TW" sz="2400" smtClean="0">
                <a:latin typeface="標楷體" pitchFamily="65" charset="-120"/>
              </a:rPr>
              <a:t>”</a:t>
            </a:r>
            <a:r>
              <a:rPr lang="zh-TW" altLang="en-US" sz="2400" smtClean="0"/>
              <a:t>表非常不滿意，</a:t>
            </a:r>
            <a:r>
              <a:rPr lang="zh-TW" altLang="en-US" sz="2400" smtClean="0">
                <a:latin typeface="標楷體" pitchFamily="65" charset="-120"/>
              </a:rPr>
              <a:t>“</a:t>
            </a:r>
            <a:r>
              <a:rPr lang="en-US" altLang="zh-TW" sz="2400" smtClean="0"/>
              <a:t>5</a:t>
            </a:r>
            <a:r>
              <a:rPr lang="en-US" altLang="zh-TW" sz="2400" smtClean="0">
                <a:latin typeface="標楷體" pitchFamily="65" charset="-120"/>
              </a:rPr>
              <a:t>”</a:t>
            </a:r>
            <a:r>
              <a:rPr lang="zh-TW" altLang="en-US" sz="2400" smtClean="0"/>
              <a:t>表非常滿意。</a:t>
            </a:r>
          </a:p>
          <a:p>
            <a:pPr marL="784225" lvl="1" indent="-327025" eaLnBrk="1" hangingPunct="1"/>
            <a:r>
              <a:rPr lang="zh-TW" altLang="en-US" sz="2400" smtClean="0"/>
              <a:t>分別列出個人做好此五項工作的知識項目。</a:t>
            </a:r>
          </a:p>
          <a:p>
            <a:pPr marL="784225" lvl="1" indent="-327025" eaLnBrk="1" hangingPunct="1"/>
            <a:r>
              <a:rPr lang="zh-TW" altLang="en-US" sz="2400" smtClean="0"/>
              <a:t>分別列出提升此五項工作滿意度的知識改善項目及改進之做法。</a:t>
            </a:r>
          </a:p>
          <a:p>
            <a:pPr marL="784225" lvl="1" indent="-327025" eaLnBrk="1" hangingPunct="1"/>
            <a:r>
              <a:rPr lang="zh-TW" altLang="en-US" sz="2400" smtClean="0"/>
              <a:t>實踐知識改善項目及改進之做法，並反覆檢討實行之。</a:t>
            </a:r>
          </a:p>
        </p:txBody>
      </p:sp>
      <p:pic>
        <p:nvPicPr>
          <p:cNvPr id="167941" name="Picture 6" descr="j0223740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372225" y="3141663"/>
            <a:ext cx="2012950" cy="23717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60BD7E-9B40-4196-AD13-061C948C7823}" type="slidenum">
              <a:rPr lang="en-US" altLang="zh-TW"/>
              <a:pPr>
                <a:defRPr/>
              </a:pPr>
              <a:t>5</a:t>
            </a:fld>
            <a:endParaRPr lang="en-US" altLang="zh-TW"/>
          </a:p>
        </p:txBody>
      </p:sp>
      <p:sp>
        <p:nvSpPr>
          <p:cNvPr id="168963" name="Rectangle 6"/>
          <p:cNvSpPr>
            <a:spLocks noChangeArrowheads="1"/>
          </p:cNvSpPr>
          <p:nvPr/>
        </p:nvSpPr>
        <p:spPr bwMode="auto">
          <a:xfrm>
            <a:off x="5940425" y="2636838"/>
            <a:ext cx="1871663" cy="1800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8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以</a:t>
            </a:r>
            <a:r>
              <a:rPr lang="zh-TW" altLang="en-US" smtClean="0">
                <a:solidFill>
                  <a:srgbClr val="FF3300"/>
                </a:solidFill>
              </a:rPr>
              <a:t>改善工作效率</a:t>
            </a:r>
            <a:r>
              <a:rPr lang="zh-TW" altLang="en-US" smtClean="0"/>
              <a:t>為目標的學習機制</a:t>
            </a:r>
          </a:p>
        </p:txBody>
      </p:sp>
      <p:sp>
        <p:nvSpPr>
          <p:cNvPr id="16896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268413"/>
            <a:ext cx="5616575" cy="4495800"/>
          </a:xfrm>
        </p:spPr>
        <p:txBody>
          <a:bodyPr/>
          <a:lstStyle/>
          <a:p>
            <a:pPr eaLnBrk="1" hangingPunct="1"/>
            <a:r>
              <a:rPr lang="zh-TW" altLang="en-US" sz="2400" b="1" smtClean="0">
                <a:solidFill>
                  <a:srgbClr val="66FF33"/>
                </a:solidFill>
              </a:rPr>
              <a:t>組內學習</a:t>
            </a:r>
          </a:p>
          <a:p>
            <a:pPr marL="874713" lvl="1" indent="-417513" eaLnBrk="1" hangingPunct="1"/>
            <a:r>
              <a:rPr lang="zh-TW" altLang="en-US" sz="2400" smtClean="0"/>
              <a:t>社群內成員相互拋出五項工作中，個人最不滿意且較難解的工作問題。</a:t>
            </a:r>
          </a:p>
          <a:p>
            <a:pPr marL="874713" lvl="1" indent="-417513" eaLnBrk="1" hangingPunct="1"/>
            <a:r>
              <a:rPr lang="zh-TW" altLang="en-US" sz="2400" smtClean="0"/>
              <a:t>成員針對這些拋出的難題，提出個人類似的成功經驗或知識。</a:t>
            </a:r>
          </a:p>
          <a:p>
            <a:pPr marL="874713" lvl="1" indent="-417513" eaLnBrk="1" hangingPunct="1"/>
            <a:r>
              <a:rPr lang="zh-TW" altLang="en-US" sz="2400" smtClean="0"/>
              <a:t>成員不時針對這些拋出的難題，提出可能的解題相關資料或意見。</a:t>
            </a:r>
          </a:p>
          <a:p>
            <a:pPr marL="874713" lvl="1" indent="-417513" eaLnBrk="1" hangingPunct="1"/>
            <a:r>
              <a:rPr lang="zh-TW" altLang="en-US" sz="2400" smtClean="0"/>
              <a:t>成員間不時分享個人在最滿意的工作項目上，其個人之作法或知識。</a:t>
            </a:r>
          </a:p>
        </p:txBody>
      </p:sp>
      <p:pic>
        <p:nvPicPr>
          <p:cNvPr id="168966" name="Picture 4" descr="j0178182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372225" y="2852738"/>
            <a:ext cx="971550" cy="13335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9801D4-6016-4E88-8B74-E8DC2C05F7A1}" type="slidenum">
              <a:rPr lang="en-US" altLang="zh-TW"/>
              <a:pPr>
                <a:defRPr/>
              </a:pPr>
              <a:t>6</a:t>
            </a:fld>
            <a:endParaRPr lang="en-US" altLang="zh-TW"/>
          </a:p>
        </p:txBody>
      </p:sp>
      <p:sp>
        <p:nvSpPr>
          <p:cNvPr id="148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以</a:t>
            </a:r>
            <a:r>
              <a:rPr lang="zh-TW" altLang="en-US" smtClean="0">
                <a:solidFill>
                  <a:srgbClr val="FF3300"/>
                </a:solidFill>
              </a:rPr>
              <a:t>改善工作效率</a:t>
            </a:r>
            <a:r>
              <a:rPr lang="zh-TW" altLang="en-US" smtClean="0"/>
              <a:t>為目標的學習機制</a:t>
            </a:r>
          </a:p>
        </p:txBody>
      </p:sp>
      <p:sp>
        <p:nvSpPr>
          <p:cNvPr id="1699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268413"/>
            <a:ext cx="5543550" cy="4495800"/>
          </a:xfrm>
        </p:spPr>
        <p:txBody>
          <a:bodyPr/>
          <a:lstStyle/>
          <a:p>
            <a:pPr eaLnBrk="1" hangingPunct="1"/>
            <a:r>
              <a:rPr lang="zh-TW" altLang="en-US" sz="2800" b="1" smtClean="0">
                <a:solidFill>
                  <a:srgbClr val="66FF33"/>
                </a:solidFill>
              </a:rPr>
              <a:t>組間學習</a:t>
            </a:r>
          </a:p>
          <a:p>
            <a:pPr marL="874713" lvl="1" indent="-417513" eaLnBrk="1" hangingPunct="1"/>
            <a:r>
              <a:rPr lang="zh-TW" altLang="en-US" smtClean="0"/>
              <a:t>社群間相互觀摩運作做法與運作成果。</a:t>
            </a:r>
          </a:p>
          <a:p>
            <a:pPr marL="874713" lvl="1" indent="-417513" eaLnBrk="1" hangingPunct="1"/>
            <a:r>
              <a:rPr lang="zh-TW" altLang="en-US" smtClean="0"/>
              <a:t>社群間相互分享最滿意的工作項目之作法或知識。</a:t>
            </a:r>
          </a:p>
          <a:p>
            <a:pPr marL="874713" lvl="1" indent="-417513" eaLnBrk="1" hangingPunct="1"/>
            <a:r>
              <a:rPr kumimoji="0" lang="zh-TW" altLang="en-US" smtClean="0"/>
              <a:t>訂定跨</a:t>
            </a:r>
            <a:r>
              <a:rPr lang="zh-TW" altLang="en-US" smtClean="0"/>
              <a:t>社群合作議題，各社群提出工作計畫，社群間並定期檢討。</a:t>
            </a:r>
          </a:p>
        </p:txBody>
      </p:sp>
      <p:pic>
        <p:nvPicPr>
          <p:cNvPr id="169989" name="Picture 4" descr="j0296828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297613" y="2328863"/>
            <a:ext cx="2019300" cy="14636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FC88FF-D7D3-4D80-BFEB-689A86E3FA64}" type="slidenum">
              <a:rPr lang="en-US" altLang="zh-TW"/>
              <a:pPr>
                <a:defRPr/>
              </a:pPr>
              <a:t>7</a:t>
            </a:fld>
            <a:endParaRPr lang="en-US" altLang="zh-TW"/>
          </a:p>
        </p:txBody>
      </p:sp>
      <p:sp>
        <p:nvSpPr>
          <p:cNvPr id="194663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學習型組織評估系統</a:t>
            </a:r>
          </a:p>
        </p:txBody>
      </p:sp>
      <p:pic>
        <p:nvPicPr>
          <p:cNvPr id="171012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42988" y="1052513"/>
            <a:ext cx="7129462" cy="5348287"/>
          </a:xfr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E0C6A7-9A6E-40AF-A886-A1F01DC421E0}" type="slidenum">
              <a:rPr lang="en-US" altLang="zh-TW"/>
              <a:pPr>
                <a:defRPr/>
              </a:pPr>
              <a:t>8</a:t>
            </a:fld>
            <a:endParaRPr lang="en-US" altLang="zh-TW"/>
          </a:p>
        </p:txBody>
      </p:sp>
      <p:sp>
        <p:nvSpPr>
          <p:cNvPr id="193741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學習型組織評估系統</a:t>
            </a:r>
          </a:p>
        </p:txBody>
      </p:sp>
      <p:pic>
        <p:nvPicPr>
          <p:cNvPr id="172036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00113" y="981075"/>
            <a:ext cx="7272337" cy="5454650"/>
          </a:xfr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9672EE-F2F2-430B-9A6A-A8EAEA212303}" type="slidenum">
              <a:rPr lang="en-US" altLang="zh-TW"/>
              <a:pPr>
                <a:defRPr/>
              </a:pPr>
              <a:t>9</a:t>
            </a:fld>
            <a:endParaRPr lang="en-US" altLang="zh-TW"/>
          </a:p>
        </p:txBody>
      </p:sp>
      <p:sp>
        <p:nvSpPr>
          <p:cNvPr id="194048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學習型組織評估系統</a:t>
            </a:r>
          </a:p>
        </p:txBody>
      </p:sp>
      <p:pic>
        <p:nvPicPr>
          <p:cNvPr id="173060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42988" y="981075"/>
            <a:ext cx="7129462" cy="5348288"/>
          </a:xfrm>
          <a:noFill/>
        </p:spPr>
      </p:pic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教學目標">
  <a:themeElements>
    <a:clrScheme name="Skm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Skm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km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教學目標</Template>
  <TotalTime>9</TotalTime>
  <Words>2365</Words>
  <Application>Microsoft Office PowerPoint</Application>
  <PresentationFormat>如螢幕大小 (4:3)</PresentationFormat>
  <Paragraphs>209</Paragraphs>
  <Slides>33</Slides>
  <Notes>4</Notes>
  <HiddenSlides>0</HiddenSlides>
  <MMClips>0</MMClips>
  <ScaleCrop>false</ScaleCrop>
  <HeadingPairs>
    <vt:vector size="6" baseType="variant">
      <vt:variant>
        <vt:lpstr>佈景主題</vt:lpstr>
      </vt:variant>
      <vt:variant>
        <vt:i4>2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33</vt:i4>
      </vt:variant>
    </vt:vector>
  </HeadingPairs>
  <TitlesOfParts>
    <vt:vector size="36" baseType="lpstr">
      <vt:lpstr>教學目標</vt:lpstr>
      <vt:lpstr>流線</vt:lpstr>
      <vt:lpstr>投影片</vt:lpstr>
      <vt:lpstr>PowerPoint 簡報</vt:lpstr>
      <vt:lpstr>體驗學習(Project Adventure)</vt:lpstr>
      <vt:lpstr>單雙環路學習之差異</vt:lpstr>
      <vt:lpstr>以改善工作效率為目標的學習機制</vt:lpstr>
      <vt:lpstr>以改善工作效率為目標的學習機制</vt:lpstr>
      <vt:lpstr>以改善工作效率為目標的學習機制</vt:lpstr>
      <vt:lpstr>學習型組織評估系統</vt:lpstr>
      <vt:lpstr>學習型組織評估系統</vt:lpstr>
      <vt:lpstr>學習型組織評估系統</vt:lpstr>
      <vt:lpstr>學習型組織評估系統</vt:lpstr>
      <vt:lpstr>IBM混合式學習模組</vt:lpstr>
      <vt:lpstr>IBM混合式學習模組</vt:lpstr>
      <vt:lpstr>Motorola教育訓練的評估與追蹤</vt:lpstr>
      <vt:lpstr>Motorola「教育訓練」與「知識整合」之學習活動</vt:lpstr>
      <vt:lpstr>Motorola「自我發展訓練」與「知識整合」之學習活動</vt:lpstr>
      <vt:lpstr>Motorola「教育訓練」與「知識整合」之整合模式</vt:lpstr>
      <vt:lpstr>PowerPoint 簡報</vt:lpstr>
      <vt:lpstr>分享的秘訣</vt:lpstr>
      <vt:lpstr>惠普知識管理之理論基礎</vt:lpstr>
      <vt:lpstr>惠普知識管理之理論基礎</vt:lpstr>
      <vt:lpstr>PowerPoint 簡報</vt:lpstr>
      <vt:lpstr>PowerPoint 簡報</vt:lpstr>
      <vt:lpstr>PowerPoint 簡報</vt:lpstr>
      <vt:lpstr>公開創意市場之問題挑戰</vt:lpstr>
      <vt:lpstr>公開創意市場之問題挑戰</vt:lpstr>
      <vt:lpstr>公開創意市場之創意分享</vt:lpstr>
      <vt:lpstr>公開創意市場之跨組織專案</vt:lpstr>
      <vt:lpstr>公開創意市場之IP</vt:lpstr>
      <vt:lpstr>學習型組織 (1/3)</vt:lpstr>
      <vt:lpstr>PowerPoint 簡報</vt:lpstr>
      <vt:lpstr>GTS  課後測驗與問卷</vt:lpstr>
      <vt:lpstr>學習型組織 (2/3)</vt:lpstr>
      <vt:lpstr>學習型組織 (3/3)</vt:lpstr>
    </vt:vector>
  </TitlesOfParts>
  <Company>Your Company Name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Your User Name</dc:creator>
  <cp:lastModifiedBy>user</cp:lastModifiedBy>
  <cp:revision>6</cp:revision>
  <dcterms:created xsi:type="dcterms:W3CDTF">2010-07-14T02:17:01Z</dcterms:created>
  <dcterms:modified xsi:type="dcterms:W3CDTF">2018-03-16T12:02:22Z</dcterms:modified>
</cp:coreProperties>
</file>